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90" r:id="rId2"/>
    <p:sldId id="828" r:id="rId3"/>
    <p:sldId id="1052" r:id="rId4"/>
    <p:sldId id="1051" r:id="rId5"/>
    <p:sldId id="1050" r:id="rId6"/>
    <p:sldId id="1053" r:id="rId7"/>
    <p:sldId id="867" r:id="rId8"/>
    <p:sldId id="871" r:id="rId9"/>
    <p:sldId id="330" r:id="rId10"/>
    <p:sldId id="1054" r:id="rId11"/>
    <p:sldId id="317" r:id="rId12"/>
    <p:sldId id="1045" r:id="rId13"/>
    <p:sldId id="857" r:id="rId14"/>
    <p:sldId id="1046" r:id="rId15"/>
    <p:sldId id="327" r:id="rId16"/>
    <p:sldId id="322" r:id="rId17"/>
    <p:sldId id="318" r:id="rId18"/>
    <p:sldId id="876" r:id="rId19"/>
    <p:sldId id="1225" r:id="rId20"/>
    <p:sldId id="297" r:id="rId21"/>
    <p:sldId id="874" r:id="rId22"/>
    <p:sldId id="319" r:id="rId23"/>
    <p:sldId id="299" r:id="rId24"/>
    <p:sldId id="300" r:id="rId25"/>
    <p:sldId id="301" r:id="rId26"/>
    <p:sldId id="302" r:id="rId27"/>
    <p:sldId id="303" r:id="rId28"/>
    <p:sldId id="304" r:id="rId29"/>
    <p:sldId id="306" r:id="rId30"/>
    <p:sldId id="308" r:id="rId31"/>
    <p:sldId id="309" r:id="rId32"/>
    <p:sldId id="1047" r:id="rId33"/>
    <p:sldId id="310" r:id="rId34"/>
    <p:sldId id="1041" r:id="rId35"/>
    <p:sldId id="401" r:id="rId36"/>
    <p:sldId id="1098" r:id="rId37"/>
    <p:sldId id="877" r:id="rId38"/>
    <p:sldId id="1062" r:id="rId39"/>
    <p:sldId id="836" r:id="rId40"/>
    <p:sldId id="847" r:id="rId41"/>
    <p:sldId id="1038" r:id="rId42"/>
    <p:sldId id="311" r:id="rId43"/>
    <p:sldId id="377" r:id="rId44"/>
    <p:sldId id="1039" r:id="rId45"/>
    <p:sldId id="1058" r:id="rId46"/>
    <p:sldId id="284" r:id="rId47"/>
    <p:sldId id="298" r:id="rId48"/>
    <p:sldId id="109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A91D2C"/>
    <a:srgbClr val="25205E"/>
    <a:srgbClr val="26205E"/>
    <a:srgbClr val="071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9" autoAdjust="0"/>
    <p:restoredTop sz="94610"/>
  </p:normalViewPr>
  <p:slideViewPr>
    <p:cSldViewPr snapToGrid="0">
      <p:cViewPr varScale="1">
        <p:scale>
          <a:sx n="111" d="100"/>
          <a:sy n="111" d="100"/>
        </p:scale>
        <p:origin x="1368"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ole/Documents/CDCB/Presentations/2024/BIF/Genotype_Proven_Bulls_Tre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cole\Documents\CDCB\Research\Genetic%20Defects\Mendelian%20Diseases%20in%20Cattle%20from%20OMI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Genotype_Proven_Bulls_Trend!$C$1</c:f>
              <c:strCache>
                <c:ptCount val="1"/>
                <c:pt idx="0">
                  <c:v>PEDIGREE</c:v>
                </c:pt>
              </c:strCache>
            </c:strRef>
          </c:tx>
          <c:spPr>
            <a:ln w="28575" cap="rnd">
              <a:solidFill>
                <a:schemeClr val="accent5">
                  <a:lumMod val="75000"/>
                </a:schemeClr>
              </a:solidFill>
              <a:prstDash val="solid"/>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Genotype_Proven_Bulls_Trend!$C$2:$C$42</c:f>
              <c:numCache>
                <c:formatCode>General</c:formatCode>
                <c:ptCount val="41"/>
                <c:pt idx="0">
                  <c:v>1.77</c:v>
                </c:pt>
                <c:pt idx="1">
                  <c:v>1.17</c:v>
                </c:pt>
                <c:pt idx="2">
                  <c:v>1.1599999999999999</c:v>
                </c:pt>
                <c:pt idx="3">
                  <c:v>1.85</c:v>
                </c:pt>
                <c:pt idx="4">
                  <c:v>1.83</c:v>
                </c:pt>
                <c:pt idx="5">
                  <c:v>2.2999999999999998</c:v>
                </c:pt>
                <c:pt idx="6">
                  <c:v>2.86</c:v>
                </c:pt>
                <c:pt idx="7">
                  <c:v>2.82</c:v>
                </c:pt>
                <c:pt idx="8">
                  <c:v>2.5499999999999998</c:v>
                </c:pt>
                <c:pt idx="9">
                  <c:v>2.95</c:v>
                </c:pt>
                <c:pt idx="10">
                  <c:v>3.24</c:v>
                </c:pt>
                <c:pt idx="11">
                  <c:v>3.7</c:v>
                </c:pt>
                <c:pt idx="12">
                  <c:v>4.04</c:v>
                </c:pt>
                <c:pt idx="13">
                  <c:v>4.37</c:v>
                </c:pt>
                <c:pt idx="14">
                  <c:v>4.8</c:v>
                </c:pt>
                <c:pt idx="15">
                  <c:v>4.6500000000000004</c:v>
                </c:pt>
                <c:pt idx="16">
                  <c:v>4.82</c:v>
                </c:pt>
                <c:pt idx="17">
                  <c:v>4.83</c:v>
                </c:pt>
                <c:pt idx="18">
                  <c:v>5.05</c:v>
                </c:pt>
                <c:pt idx="19">
                  <c:v>5.16</c:v>
                </c:pt>
                <c:pt idx="20">
                  <c:v>5.33</c:v>
                </c:pt>
                <c:pt idx="21">
                  <c:v>5.1100000000000003</c:v>
                </c:pt>
                <c:pt idx="22">
                  <c:v>5.34</c:v>
                </c:pt>
                <c:pt idx="23">
                  <c:v>5.8</c:v>
                </c:pt>
                <c:pt idx="24">
                  <c:v>5.51</c:v>
                </c:pt>
                <c:pt idx="25">
                  <c:v>5.53</c:v>
                </c:pt>
                <c:pt idx="26">
                  <c:v>5.67</c:v>
                </c:pt>
                <c:pt idx="27">
                  <c:v>5.49</c:v>
                </c:pt>
                <c:pt idx="28">
                  <c:v>5.71</c:v>
                </c:pt>
                <c:pt idx="29">
                  <c:v>5.93</c:v>
                </c:pt>
                <c:pt idx="30">
                  <c:v>5.86</c:v>
                </c:pt>
                <c:pt idx="31">
                  <c:v>6.19</c:v>
                </c:pt>
                <c:pt idx="32">
                  <c:v>6.93</c:v>
                </c:pt>
                <c:pt idx="33">
                  <c:v>7.67</c:v>
                </c:pt>
                <c:pt idx="34">
                  <c:v>7.91</c:v>
                </c:pt>
                <c:pt idx="35">
                  <c:v>8.48</c:v>
                </c:pt>
                <c:pt idx="36">
                  <c:v>9.32</c:v>
                </c:pt>
                <c:pt idx="37">
                  <c:v>10.44</c:v>
                </c:pt>
                <c:pt idx="38">
                  <c:v>11.21</c:v>
                </c:pt>
                <c:pt idx="39">
                  <c:v>11.82</c:v>
                </c:pt>
                <c:pt idx="40">
                  <c:v>12.23</c:v>
                </c:pt>
              </c:numCache>
            </c:numRef>
          </c:val>
          <c:smooth val="0"/>
          <c:extLst>
            <c:ext xmlns:c16="http://schemas.microsoft.com/office/drawing/2014/chart" uri="{C3380CC4-5D6E-409C-BE32-E72D297353CC}">
              <c16:uniqueId val="{00000000-569D-CD45-869B-E6B958F88753}"/>
            </c:ext>
          </c:extLst>
        </c:ser>
        <c:ser>
          <c:idx val="1"/>
          <c:order val="1"/>
          <c:tx>
            <c:strRef>
              <c:f>Genotype_Proven_Bulls_Trend!$D$1</c:f>
              <c:strCache>
                <c:ptCount val="1"/>
                <c:pt idx="0">
                  <c:v>GENOMIC</c:v>
                </c:pt>
              </c:strCache>
            </c:strRef>
          </c:tx>
          <c:spPr>
            <a:ln w="28575" cap="rnd">
              <a:solidFill>
                <a:schemeClr val="accent6">
                  <a:lumMod val="75000"/>
                </a:schemeClr>
              </a:solidFill>
              <a:prstDash val="dash"/>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Genotype_Proven_Bulls_Trend!$D$2:$D$42</c:f>
              <c:numCache>
                <c:formatCode>General</c:formatCode>
                <c:ptCount val="41"/>
                <c:pt idx="0">
                  <c:v>2.38</c:v>
                </c:pt>
                <c:pt idx="1">
                  <c:v>1.22</c:v>
                </c:pt>
                <c:pt idx="2">
                  <c:v>1.52</c:v>
                </c:pt>
                <c:pt idx="3">
                  <c:v>1.42</c:v>
                </c:pt>
                <c:pt idx="4">
                  <c:v>1.18</c:v>
                </c:pt>
                <c:pt idx="5">
                  <c:v>2.08</c:v>
                </c:pt>
                <c:pt idx="6">
                  <c:v>2.2200000000000002</c:v>
                </c:pt>
                <c:pt idx="7">
                  <c:v>2.61</c:v>
                </c:pt>
                <c:pt idx="8">
                  <c:v>2.39</c:v>
                </c:pt>
                <c:pt idx="9">
                  <c:v>2.64</c:v>
                </c:pt>
                <c:pt idx="10">
                  <c:v>2.67</c:v>
                </c:pt>
                <c:pt idx="11">
                  <c:v>3.06</c:v>
                </c:pt>
                <c:pt idx="12">
                  <c:v>3.75</c:v>
                </c:pt>
                <c:pt idx="13">
                  <c:v>3.69</c:v>
                </c:pt>
                <c:pt idx="14">
                  <c:v>4.2699999999999996</c:v>
                </c:pt>
                <c:pt idx="15">
                  <c:v>4.07</c:v>
                </c:pt>
                <c:pt idx="16">
                  <c:v>4.3600000000000003</c:v>
                </c:pt>
                <c:pt idx="17">
                  <c:v>4.3</c:v>
                </c:pt>
                <c:pt idx="18">
                  <c:v>4.71</c:v>
                </c:pt>
                <c:pt idx="19">
                  <c:v>4.5</c:v>
                </c:pt>
                <c:pt idx="20">
                  <c:v>4.71</c:v>
                </c:pt>
                <c:pt idx="21">
                  <c:v>4.6900000000000004</c:v>
                </c:pt>
                <c:pt idx="22">
                  <c:v>4.9800000000000004</c:v>
                </c:pt>
                <c:pt idx="23">
                  <c:v>5.4</c:v>
                </c:pt>
                <c:pt idx="24">
                  <c:v>4.8</c:v>
                </c:pt>
                <c:pt idx="25">
                  <c:v>5.01</c:v>
                </c:pt>
                <c:pt idx="26">
                  <c:v>5.13</c:v>
                </c:pt>
                <c:pt idx="27">
                  <c:v>5.1100000000000003</c:v>
                </c:pt>
                <c:pt idx="28">
                  <c:v>5.23</c:v>
                </c:pt>
                <c:pt idx="29">
                  <c:v>5.42</c:v>
                </c:pt>
                <c:pt idx="30">
                  <c:v>5.4</c:v>
                </c:pt>
                <c:pt idx="31">
                  <c:v>5.94</c:v>
                </c:pt>
                <c:pt idx="32">
                  <c:v>6.93</c:v>
                </c:pt>
                <c:pt idx="33">
                  <c:v>7.99</c:v>
                </c:pt>
                <c:pt idx="34">
                  <c:v>8.58</c:v>
                </c:pt>
                <c:pt idx="35">
                  <c:v>9.42</c:v>
                </c:pt>
                <c:pt idx="36">
                  <c:v>10.31</c:v>
                </c:pt>
                <c:pt idx="37">
                  <c:v>11.87</c:v>
                </c:pt>
                <c:pt idx="38">
                  <c:v>12.83</c:v>
                </c:pt>
                <c:pt idx="39">
                  <c:v>13.8</c:v>
                </c:pt>
                <c:pt idx="40">
                  <c:v>15.02</c:v>
                </c:pt>
              </c:numCache>
            </c:numRef>
          </c:val>
          <c:smooth val="0"/>
          <c:extLst>
            <c:ext xmlns:c16="http://schemas.microsoft.com/office/drawing/2014/chart" uri="{C3380CC4-5D6E-409C-BE32-E72D297353CC}">
              <c16:uniqueId val="{00000001-569D-CD45-869B-E6B958F88753}"/>
            </c:ext>
          </c:extLst>
        </c:ser>
        <c:ser>
          <c:idx val="2"/>
          <c:order val="2"/>
          <c:tx>
            <c:strRef>
              <c:f>Genotype_Proven_Bulls_Trend!$E$1</c:f>
              <c:strCache>
                <c:ptCount val="1"/>
                <c:pt idx="0">
                  <c:v>GFI</c:v>
                </c:pt>
              </c:strCache>
            </c:strRef>
          </c:tx>
          <c:spPr>
            <a:ln w="28575" cap="rnd">
              <a:solidFill>
                <a:schemeClr val="accent2">
                  <a:lumMod val="75000"/>
                </a:schemeClr>
              </a:solidFill>
              <a:prstDash val="sysDash"/>
              <a:round/>
            </a:ln>
            <a:effectLst/>
          </c:spPr>
          <c:marker>
            <c:symbol val="none"/>
          </c:marker>
          <c:cat>
            <c:numRef>
              <c:f>Genotype_Proven_Bulls_Trend!$A$2:$A$42</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Genotype_Proven_Bulls_Trend!$E$2:$E$42</c:f>
              <c:numCache>
                <c:formatCode>General</c:formatCode>
                <c:ptCount val="41"/>
                <c:pt idx="0">
                  <c:v>2.88</c:v>
                </c:pt>
                <c:pt idx="1">
                  <c:v>3.37</c:v>
                </c:pt>
                <c:pt idx="2">
                  <c:v>2.89</c:v>
                </c:pt>
                <c:pt idx="3">
                  <c:v>3.53</c:v>
                </c:pt>
                <c:pt idx="4">
                  <c:v>3.33</c:v>
                </c:pt>
                <c:pt idx="5">
                  <c:v>3.64</c:v>
                </c:pt>
                <c:pt idx="6">
                  <c:v>3.99</c:v>
                </c:pt>
                <c:pt idx="7">
                  <c:v>3.61</c:v>
                </c:pt>
                <c:pt idx="8">
                  <c:v>3.28</c:v>
                </c:pt>
                <c:pt idx="9">
                  <c:v>3.57</c:v>
                </c:pt>
                <c:pt idx="10">
                  <c:v>3.82</c:v>
                </c:pt>
                <c:pt idx="11">
                  <c:v>4.24</c:v>
                </c:pt>
                <c:pt idx="12">
                  <c:v>4.25</c:v>
                </c:pt>
                <c:pt idx="13">
                  <c:v>4.43</c:v>
                </c:pt>
                <c:pt idx="14">
                  <c:v>4.24</c:v>
                </c:pt>
                <c:pt idx="15">
                  <c:v>4.46</c:v>
                </c:pt>
                <c:pt idx="16">
                  <c:v>4.6500000000000004</c:v>
                </c:pt>
                <c:pt idx="17">
                  <c:v>4.91</c:v>
                </c:pt>
                <c:pt idx="18">
                  <c:v>4.9000000000000004</c:v>
                </c:pt>
                <c:pt idx="19">
                  <c:v>5.08</c:v>
                </c:pt>
                <c:pt idx="20">
                  <c:v>5.03</c:v>
                </c:pt>
                <c:pt idx="21">
                  <c:v>5.26</c:v>
                </c:pt>
                <c:pt idx="22">
                  <c:v>5.24</c:v>
                </c:pt>
                <c:pt idx="23">
                  <c:v>5.44</c:v>
                </c:pt>
                <c:pt idx="24">
                  <c:v>5.77</c:v>
                </c:pt>
                <c:pt idx="25">
                  <c:v>5.99</c:v>
                </c:pt>
                <c:pt idx="26">
                  <c:v>6.15</c:v>
                </c:pt>
                <c:pt idx="27">
                  <c:v>6.28</c:v>
                </c:pt>
                <c:pt idx="28">
                  <c:v>6.67</c:v>
                </c:pt>
                <c:pt idx="29">
                  <c:v>7.18</c:v>
                </c:pt>
                <c:pt idx="30">
                  <c:v>7.9</c:v>
                </c:pt>
                <c:pt idx="31">
                  <c:v>8.2899999999999991</c:v>
                </c:pt>
                <c:pt idx="32">
                  <c:v>8.69</c:v>
                </c:pt>
                <c:pt idx="33">
                  <c:v>9.34</c:v>
                </c:pt>
                <c:pt idx="34">
                  <c:v>9.64</c:v>
                </c:pt>
                <c:pt idx="35">
                  <c:v>10.55</c:v>
                </c:pt>
                <c:pt idx="36">
                  <c:v>10.74</c:v>
                </c:pt>
                <c:pt idx="37">
                  <c:v>11.16</c:v>
                </c:pt>
                <c:pt idx="38">
                  <c:v>11.5</c:v>
                </c:pt>
                <c:pt idx="39">
                  <c:v>11.69</c:v>
                </c:pt>
                <c:pt idx="40">
                  <c:v>11.98</c:v>
                </c:pt>
              </c:numCache>
            </c:numRef>
          </c:val>
          <c:smooth val="0"/>
          <c:extLst>
            <c:ext xmlns:c16="http://schemas.microsoft.com/office/drawing/2014/chart" uri="{C3380CC4-5D6E-409C-BE32-E72D297353CC}">
              <c16:uniqueId val="{00000002-569D-CD45-869B-E6B958F88753}"/>
            </c:ext>
          </c:extLst>
        </c:ser>
        <c:dLbls>
          <c:showLegendKey val="0"/>
          <c:showVal val="0"/>
          <c:showCatName val="0"/>
          <c:showSerName val="0"/>
          <c:showPercent val="0"/>
          <c:showBubbleSize val="0"/>
        </c:dLbls>
        <c:smooth val="0"/>
        <c:axId val="731097152"/>
        <c:axId val="731675808"/>
      </c:lineChart>
      <c:catAx>
        <c:axId val="731097152"/>
        <c:scaling>
          <c:orientation val="minMax"/>
        </c:scaling>
        <c:delete val="0"/>
        <c:axPos val="b"/>
        <c:title>
          <c:tx>
            <c:rich>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i="0" baseline="0"/>
                  <a:t>Birth Year</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31675808"/>
        <c:crosses val="autoZero"/>
        <c:auto val="1"/>
        <c:lblAlgn val="ctr"/>
        <c:lblOffset val="100"/>
        <c:noMultiLvlLbl val="0"/>
      </c:catAx>
      <c:valAx>
        <c:axId val="731675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1" baseline="0"/>
                  <a:t>Inbreeding (%)</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31097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933662906494464E-2"/>
          <c:y val="8.4709784855468914E-2"/>
          <c:w val="0.93100148937612159"/>
          <c:h val="0.76457897470387126"/>
        </c:manualLayout>
      </c:layout>
      <c:barChart>
        <c:barDir val="col"/>
        <c:grouping val="stacked"/>
        <c:varyColors val="0"/>
        <c:ser>
          <c:idx val="0"/>
          <c:order val="0"/>
          <c:tx>
            <c:strRef>
              <c:f>Sheet3!$E$3</c:f>
              <c:strCache>
                <c:ptCount val="1"/>
                <c:pt idx="0">
                  <c:v>Phenotype</c:v>
                </c:pt>
              </c:strCache>
            </c:strRef>
          </c:tx>
          <c:spPr>
            <a:solidFill>
              <a:schemeClr val="accent1"/>
            </a:solidFill>
            <a:ln>
              <a:noFill/>
            </a:ln>
            <a:effectLst/>
          </c:spPr>
          <c:invertIfNegative val="0"/>
          <c:cat>
            <c:strRef>
              <c:f>Sheet3!$D$4:$D$135</c:f>
              <c:strCache>
                <c:ptCount val="132"/>
                <c:pt idx="0">
                  <c:v>1893</c:v>
                </c:pt>
                <c:pt idx="1">
                  <c:v>1894</c:v>
                </c:pt>
                <c:pt idx="2">
                  <c:v>1895</c:v>
                </c:pt>
                <c:pt idx="3">
                  <c:v>1896</c:v>
                </c:pt>
                <c:pt idx="4">
                  <c:v>1897</c:v>
                </c:pt>
                <c:pt idx="5">
                  <c:v>1898</c:v>
                </c:pt>
                <c:pt idx="6">
                  <c:v>1899</c:v>
                </c:pt>
                <c:pt idx="7">
                  <c:v>1900</c:v>
                </c:pt>
                <c:pt idx="8">
                  <c:v>1901</c:v>
                </c:pt>
                <c:pt idx="9">
                  <c:v>1902</c:v>
                </c:pt>
                <c:pt idx="10">
                  <c:v>1903</c:v>
                </c:pt>
                <c:pt idx="11">
                  <c:v>1904</c:v>
                </c:pt>
                <c:pt idx="12">
                  <c:v>1905</c:v>
                </c:pt>
                <c:pt idx="13">
                  <c:v>1906</c:v>
                </c:pt>
                <c:pt idx="14">
                  <c:v>1907</c:v>
                </c:pt>
                <c:pt idx="15">
                  <c:v>1908</c:v>
                </c:pt>
                <c:pt idx="16">
                  <c:v>1909</c:v>
                </c:pt>
                <c:pt idx="17">
                  <c:v>1910</c:v>
                </c:pt>
                <c:pt idx="18">
                  <c:v>1911</c:v>
                </c:pt>
                <c:pt idx="19">
                  <c:v>1912</c:v>
                </c:pt>
                <c:pt idx="20">
                  <c:v>1913</c:v>
                </c:pt>
                <c:pt idx="21">
                  <c:v>1914</c:v>
                </c:pt>
                <c:pt idx="22">
                  <c:v>1915</c:v>
                </c:pt>
                <c:pt idx="23">
                  <c:v>1916</c:v>
                </c:pt>
                <c:pt idx="24">
                  <c:v>1917</c:v>
                </c:pt>
                <c:pt idx="25">
                  <c:v>1918</c:v>
                </c:pt>
                <c:pt idx="26">
                  <c:v>1919</c:v>
                </c:pt>
                <c:pt idx="27">
                  <c:v>1920</c:v>
                </c:pt>
                <c:pt idx="28">
                  <c:v>1921</c:v>
                </c:pt>
                <c:pt idx="29">
                  <c:v>1922</c:v>
                </c:pt>
                <c:pt idx="30">
                  <c:v>1923</c:v>
                </c:pt>
                <c:pt idx="31">
                  <c:v>1924</c:v>
                </c:pt>
                <c:pt idx="32">
                  <c:v>1925</c:v>
                </c:pt>
                <c:pt idx="33">
                  <c:v>1926</c:v>
                </c:pt>
                <c:pt idx="34">
                  <c:v>1927</c:v>
                </c:pt>
                <c:pt idx="35">
                  <c:v>1928</c:v>
                </c:pt>
                <c:pt idx="36">
                  <c:v>1929</c:v>
                </c:pt>
                <c:pt idx="37">
                  <c:v>1930</c:v>
                </c:pt>
                <c:pt idx="38">
                  <c:v>1931</c:v>
                </c:pt>
                <c:pt idx="39">
                  <c:v>1932</c:v>
                </c:pt>
                <c:pt idx="40">
                  <c:v>1933</c:v>
                </c:pt>
                <c:pt idx="41">
                  <c:v>1934</c:v>
                </c:pt>
                <c:pt idx="42">
                  <c:v>1935</c:v>
                </c:pt>
                <c:pt idx="43">
                  <c:v>1936</c:v>
                </c:pt>
                <c:pt idx="44">
                  <c:v>1937</c:v>
                </c:pt>
                <c:pt idx="45">
                  <c:v>1938</c:v>
                </c:pt>
                <c:pt idx="46">
                  <c:v>1939</c:v>
                </c:pt>
                <c:pt idx="47">
                  <c:v>1940</c:v>
                </c:pt>
                <c:pt idx="48">
                  <c:v>1941</c:v>
                </c:pt>
                <c:pt idx="49">
                  <c:v>1942</c:v>
                </c:pt>
                <c:pt idx="50">
                  <c:v>1943</c:v>
                </c:pt>
                <c:pt idx="51">
                  <c:v>1944</c:v>
                </c:pt>
                <c:pt idx="52">
                  <c:v>1945</c:v>
                </c:pt>
                <c:pt idx="53">
                  <c:v>1946</c:v>
                </c:pt>
                <c:pt idx="54">
                  <c:v>1947</c:v>
                </c:pt>
                <c:pt idx="55">
                  <c:v>1948</c:v>
                </c:pt>
                <c:pt idx="56">
                  <c:v>1949</c:v>
                </c:pt>
                <c:pt idx="57">
                  <c:v>1950</c:v>
                </c:pt>
                <c:pt idx="58">
                  <c:v>1951</c:v>
                </c:pt>
                <c:pt idx="59">
                  <c:v>1952</c:v>
                </c:pt>
                <c:pt idx="60">
                  <c:v>1953</c:v>
                </c:pt>
                <c:pt idx="61">
                  <c:v>1954</c:v>
                </c:pt>
                <c:pt idx="62">
                  <c:v>1955</c:v>
                </c:pt>
                <c:pt idx="63">
                  <c:v>1956</c:v>
                </c:pt>
                <c:pt idx="64">
                  <c:v>1957</c:v>
                </c:pt>
                <c:pt idx="65">
                  <c:v>1958</c:v>
                </c:pt>
                <c:pt idx="66">
                  <c:v>1959</c:v>
                </c:pt>
                <c:pt idx="67">
                  <c:v>1960</c:v>
                </c:pt>
                <c:pt idx="68">
                  <c:v>1961</c:v>
                </c:pt>
                <c:pt idx="69">
                  <c:v>1962</c:v>
                </c:pt>
                <c:pt idx="70">
                  <c:v>1963</c:v>
                </c:pt>
                <c:pt idx="71">
                  <c:v>1964</c:v>
                </c:pt>
                <c:pt idx="72">
                  <c:v>1965</c:v>
                </c:pt>
                <c:pt idx="73">
                  <c:v>1966</c:v>
                </c:pt>
                <c:pt idx="74">
                  <c:v>1967</c:v>
                </c:pt>
                <c:pt idx="75">
                  <c:v>1968</c:v>
                </c:pt>
                <c:pt idx="76">
                  <c:v>1969</c:v>
                </c:pt>
                <c:pt idx="77">
                  <c:v>1970</c:v>
                </c:pt>
                <c:pt idx="78">
                  <c:v>1971</c:v>
                </c:pt>
                <c:pt idx="79">
                  <c:v>1972</c:v>
                </c:pt>
                <c:pt idx="80">
                  <c:v>1973</c:v>
                </c:pt>
                <c:pt idx="81">
                  <c:v>1974</c:v>
                </c:pt>
                <c:pt idx="82">
                  <c:v>1975</c:v>
                </c:pt>
                <c:pt idx="83">
                  <c:v>1976</c:v>
                </c:pt>
                <c:pt idx="84">
                  <c:v>1977</c:v>
                </c:pt>
                <c:pt idx="85">
                  <c:v>1978</c:v>
                </c:pt>
                <c:pt idx="86">
                  <c:v>1979</c:v>
                </c:pt>
                <c:pt idx="87">
                  <c:v>1980</c:v>
                </c:pt>
                <c:pt idx="88">
                  <c:v>1981</c:v>
                </c:pt>
                <c:pt idx="89">
                  <c:v>1982</c:v>
                </c:pt>
                <c:pt idx="90">
                  <c:v>1983</c:v>
                </c:pt>
                <c:pt idx="91">
                  <c:v>1984</c:v>
                </c:pt>
                <c:pt idx="92">
                  <c:v>1985</c:v>
                </c:pt>
                <c:pt idx="93">
                  <c:v>1986</c:v>
                </c:pt>
                <c:pt idx="94">
                  <c:v>1987</c:v>
                </c:pt>
                <c:pt idx="95">
                  <c:v>1988</c:v>
                </c:pt>
                <c:pt idx="96">
                  <c:v>1989</c:v>
                </c:pt>
                <c:pt idx="97">
                  <c:v>1990</c:v>
                </c:pt>
                <c:pt idx="98">
                  <c:v>1991</c:v>
                </c:pt>
                <c:pt idx="99">
                  <c:v>1992</c:v>
                </c:pt>
                <c:pt idx="100">
                  <c:v>1993</c:v>
                </c:pt>
                <c:pt idx="101">
                  <c:v>1994</c:v>
                </c:pt>
                <c:pt idx="102">
                  <c:v>1995</c:v>
                </c:pt>
                <c:pt idx="103">
                  <c:v>1996</c:v>
                </c:pt>
                <c:pt idx="104">
                  <c:v>1997</c:v>
                </c:pt>
                <c:pt idx="105">
                  <c:v>1998</c:v>
                </c:pt>
                <c:pt idx="106">
                  <c:v>1999</c:v>
                </c:pt>
                <c:pt idx="107">
                  <c:v>2000</c:v>
                </c:pt>
                <c:pt idx="108">
                  <c:v>2001</c:v>
                </c:pt>
                <c:pt idx="109">
                  <c:v>2002</c:v>
                </c:pt>
                <c:pt idx="110">
                  <c:v>2003</c:v>
                </c:pt>
                <c:pt idx="111">
                  <c:v>2004</c:v>
                </c:pt>
                <c:pt idx="112">
                  <c:v>2005</c:v>
                </c:pt>
                <c:pt idx="113">
                  <c:v>2006</c:v>
                </c:pt>
                <c:pt idx="114">
                  <c:v>2007</c:v>
                </c:pt>
                <c:pt idx="115">
                  <c:v>2008</c:v>
                </c:pt>
                <c:pt idx="116">
                  <c:v>2009</c:v>
                </c:pt>
                <c:pt idx="117">
                  <c:v>2010</c:v>
                </c:pt>
                <c:pt idx="118">
                  <c:v>2011</c:v>
                </c:pt>
                <c:pt idx="119">
                  <c:v>2012</c:v>
                </c:pt>
                <c:pt idx="120">
                  <c:v>2013</c:v>
                </c:pt>
                <c:pt idx="121">
                  <c:v>2014</c:v>
                </c:pt>
                <c:pt idx="122">
                  <c:v>2015</c:v>
                </c:pt>
                <c:pt idx="123">
                  <c:v>2016</c:v>
                </c:pt>
                <c:pt idx="124">
                  <c:v>2017</c:v>
                </c:pt>
                <c:pt idx="125">
                  <c:v>2018</c:v>
                </c:pt>
                <c:pt idx="126">
                  <c:v>2019</c:v>
                </c:pt>
                <c:pt idx="127">
                  <c:v>2020</c:v>
                </c:pt>
                <c:pt idx="128">
                  <c:v>2021</c:v>
                </c:pt>
                <c:pt idx="129">
                  <c:v>2022</c:v>
                </c:pt>
                <c:pt idx="130">
                  <c:v>2023</c:v>
                </c:pt>
                <c:pt idx="131">
                  <c:v>2024</c:v>
                </c:pt>
              </c:strCache>
            </c:strRef>
          </c:cat>
          <c:val>
            <c:numRef>
              <c:f>Sheet3!$E$4:$E$135</c:f>
              <c:numCache>
                <c:formatCode>General</c:formatCode>
                <c:ptCount val="132"/>
                <c:pt idx="0">
                  <c:v>1</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c:v>
                </c:pt>
                <c:pt idx="23">
                  <c:v>0</c:v>
                </c:pt>
                <c:pt idx="24">
                  <c:v>0</c:v>
                </c:pt>
                <c:pt idx="25">
                  <c:v>0</c:v>
                </c:pt>
                <c:pt idx="26">
                  <c:v>1</c:v>
                </c:pt>
                <c:pt idx="27">
                  <c:v>1</c:v>
                </c:pt>
                <c:pt idx="28">
                  <c:v>0</c:v>
                </c:pt>
                <c:pt idx="29">
                  <c:v>0</c:v>
                </c:pt>
                <c:pt idx="30">
                  <c:v>0</c:v>
                </c:pt>
                <c:pt idx="31">
                  <c:v>1</c:v>
                </c:pt>
                <c:pt idx="32">
                  <c:v>0</c:v>
                </c:pt>
                <c:pt idx="33">
                  <c:v>0</c:v>
                </c:pt>
                <c:pt idx="34">
                  <c:v>1</c:v>
                </c:pt>
                <c:pt idx="35">
                  <c:v>2</c:v>
                </c:pt>
                <c:pt idx="36">
                  <c:v>0</c:v>
                </c:pt>
                <c:pt idx="37">
                  <c:v>1</c:v>
                </c:pt>
                <c:pt idx="38">
                  <c:v>0</c:v>
                </c:pt>
                <c:pt idx="39">
                  <c:v>0</c:v>
                </c:pt>
                <c:pt idx="40">
                  <c:v>0</c:v>
                </c:pt>
                <c:pt idx="41">
                  <c:v>1</c:v>
                </c:pt>
                <c:pt idx="42">
                  <c:v>1</c:v>
                </c:pt>
                <c:pt idx="43">
                  <c:v>2</c:v>
                </c:pt>
                <c:pt idx="44">
                  <c:v>1</c:v>
                </c:pt>
                <c:pt idx="45">
                  <c:v>0</c:v>
                </c:pt>
                <c:pt idx="46">
                  <c:v>0</c:v>
                </c:pt>
                <c:pt idx="47">
                  <c:v>2</c:v>
                </c:pt>
                <c:pt idx="48">
                  <c:v>0</c:v>
                </c:pt>
                <c:pt idx="49">
                  <c:v>2</c:v>
                </c:pt>
                <c:pt idx="50">
                  <c:v>1</c:v>
                </c:pt>
                <c:pt idx="51">
                  <c:v>7</c:v>
                </c:pt>
                <c:pt idx="52">
                  <c:v>0</c:v>
                </c:pt>
                <c:pt idx="53">
                  <c:v>0</c:v>
                </c:pt>
                <c:pt idx="54">
                  <c:v>0</c:v>
                </c:pt>
                <c:pt idx="55">
                  <c:v>2</c:v>
                </c:pt>
                <c:pt idx="56">
                  <c:v>1</c:v>
                </c:pt>
                <c:pt idx="57">
                  <c:v>1</c:v>
                </c:pt>
                <c:pt idx="58">
                  <c:v>2</c:v>
                </c:pt>
                <c:pt idx="59">
                  <c:v>0</c:v>
                </c:pt>
                <c:pt idx="60">
                  <c:v>0</c:v>
                </c:pt>
                <c:pt idx="61">
                  <c:v>0</c:v>
                </c:pt>
                <c:pt idx="62">
                  <c:v>0</c:v>
                </c:pt>
                <c:pt idx="63">
                  <c:v>0</c:v>
                </c:pt>
                <c:pt idx="64">
                  <c:v>0</c:v>
                </c:pt>
                <c:pt idx="65">
                  <c:v>0</c:v>
                </c:pt>
                <c:pt idx="66">
                  <c:v>0</c:v>
                </c:pt>
                <c:pt idx="67">
                  <c:v>1</c:v>
                </c:pt>
                <c:pt idx="68">
                  <c:v>1</c:v>
                </c:pt>
                <c:pt idx="69">
                  <c:v>1</c:v>
                </c:pt>
                <c:pt idx="70">
                  <c:v>0</c:v>
                </c:pt>
                <c:pt idx="71">
                  <c:v>2</c:v>
                </c:pt>
                <c:pt idx="72">
                  <c:v>1</c:v>
                </c:pt>
                <c:pt idx="73">
                  <c:v>2</c:v>
                </c:pt>
                <c:pt idx="74">
                  <c:v>1</c:v>
                </c:pt>
                <c:pt idx="75">
                  <c:v>2</c:v>
                </c:pt>
                <c:pt idx="76">
                  <c:v>2</c:v>
                </c:pt>
                <c:pt idx="77">
                  <c:v>1</c:v>
                </c:pt>
                <c:pt idx="78">
                  <c:v>1</c:v>
                </c:pt>
                <c:pt idx="79">
                  <c:v>1</c:v>
                </c:pt>
                <c:pt idx="80">
                  <c:v>1</c:v>
                </c:pt>
                <c:pt idx="81">
                  <c:v>1</c:v>
                </c:pt>
                <c:pt idx="82">
                  <c:v>3</c:v>
                </c:pt>
                <c:pt idx="83">
                  <c:v>1</c:v>
                </c:pt>
                <c:pt idx="84">
                  <c:v>1</c:v>
                </c:pt>
                <c:pt idx="85">
                  <c:v>0</c:v>
                </c:pt>
                <c:pt idx="86">
                  <c:v>2</c:v>
                </c:pt>
                <c:pt idx="87">
                  <c:v>0</c:v>
                </c:pt>
                <c:pt idx="88">
                  <c:v>0</c:v>
                </c:pt>
                <c:pt idx="89">
                  <c:v>3</c:v>
                </c:pt>
                <c:pt idx="90">
                  <c:v>2</c:v>
                </c:pt>
                <c:pt idx="91">
                  <c:v>0</c:v>
                </c:pt>
                <c:pt idx="92">
                  <c:v>3</c:v>
                </c:pt>
                <c:pt idx="93">
                  <c:v>2</c:v>
                </c:pt>
                <c:pt idx="94">
                  <c:v>0</c:v>
                </c:pt>
                <c:pt idx="95">
                  <c:v>2</c:v>
                </c:pt>
                <c:pt idx="96">
                  <c:v>1</c:v>
                </c:pt>
                <c:pt idx="97">
                  <c:v>5</c:v>
                </c:pt>
                <c:pt idx="98">
                  <c:v>2</c:v>
                </c:pt>
                <c:pt idx="99">
                  <c:v>1</c:v>
                </c:pt>
                <c:pt idx="100">
                  <c:v>3</c:v>
                </c:pt>
                <c:pt idx="101">
                  <c:v>1</c:v>
                </c:pt>
                <c:pt idx="102">
                  <c:v>2</c:v>
                </c:pt>
                <c:pt idx="103">
                  <c:v>3</c:v>
                </c:pt>
                <c:pt idx="104">
                  <c:v>2</c:v>
                </c:pt>
                <c:pt idx="105">
                  <c:v>0</c:v>
                </c:pt>
                <c:pt idx="106">
                  <c:v>3</c:v>
                </c:pt>
                <c:pt idx="107">
                  <c:v>1</c:v>
                </c:pt>
                <c:pt idx="108">
                  <c:v>1</c:v>
                </c:pt>
                <c:pt idx="109">
                  <c:v>1</c:v>
                </c:pt>
                <c:pt idx="110">
                  <c:v>1</c:v>
                </c:pt>
                <c:pt idx="111">
                  <c:v>0</c:v>
                </c:pt>
                <c:pt idx="112">
                  <c:v>3</c:v>
                </c:pt>
                <c:pt idx="113">
                  <c:v>2</c:v>
                </c:pt>
                <c:pt idx="114">
                  <c:v>2</c:v>
                </c:pt>
                <c:pt idx="115">
                  <c:v>4</c:v>
                </c:pt>
                <c:pt idx="116">
                  <c:v>1</c:v>
                </c:pt>
                <c:pt idx="117">
                  <c:v>3</c:v>
                </c:pt>
                <c:pt idx="118">
                  <c:v>2</c:v>
                </c:pt>
                <c:pt idx="119">
                  <c:v>4</c:v>
                </c:pt>
                <c:pt idx="120">
                  <c:v>1</c:v>
                </c:pt>
                <c:pt idx="121">
                  <c:v>5</c:v>
                </c:pt>
                <c:pt idx="122">
                  <c:v>1</c:v>
                </c:pt>
                <c:pt idx="123">
                  <c:v>0</c:v>
                </c:pt>
                <c:pt idx="124">
                  <c:v>0</c:v>
                </c:pt>
                <c:pt idx="125">
                  <c:v>0</c:v>
                </c:pt>
                <c:pt idx="126">
                  <c:v>0</c:v>
                </c:pt>
                <c:pt idx="127">
                  <c:v>0</c:v>
                </c:pt>
                <c:pt idx="128">
                  <c:v>0</c:v>
                </c:pt>
                <c:pt idx="129">
                  <c:v>1</c:v>
                </c:pt>
                <c:pt idx="130">
                  <c:v>0</c:v>
                </c:pt>
                <c:pt idx="131">
                  <c:v>0</c:v>
                </c:pt>
              </c:numCache>
            </c:numRef>
          </c:val>
          <c:extLst>
            <c:ext xmlns:c16="http://schemas.microsoft.com/office/drawing/2014/chart" uri="{C3380CC4-5D6E-409C-BE32-E72D297353CC}">
              <c16:uniqueId val="{00000000-D1BA-184A-B1EA-8D905A7D95E2}"/>
            </c:ext>
          </c:extLst>
        </c:ser>
        <c:ser>
          <c:idx val="1"/>
          <c:order val="1"/>
          <c:tx>
            <c:strRef>
              <c:f>Sheet3!$F$3</c:f>
              <c:strCache>
                <c:ptCount val="1"/>
                <c:pt idx="0">
                  <c:v>Haplotype</c:v>
                </c:pt>
              </c:strCache>
            </c:strRef>
          </c:tx>
          <c:spPr>
            <a:solidFill>
              <a:schemeClr val="accent2"/>
            </a:solidFill>
            <a:ln>
              <a:noFill/>
            </a:ln>
            <a:effectLst/>
          </c:spPr>
          <c:invertIfNegative val="0"/>
          <c:cat>
            <c:strRef>
              <c:f>Sheet3!$D$4:$D$135</c:f>
              <c:strCache>
                <c:ptCount val="132"/>
                <c:pt idx="0">
                  <c:v>1893</c:v>
                </c:pt>
                <c:pt idx="1">
                  <c:v>1894</c:v>
                </c:pt>
                <c:pt idx="2">
                  <c:v>1895</c:v>
                </c:pt>
                <c:pt idx="3">
                  <c:v>1896</c:v>
                </c:pt>
                <c:pt idx="4">
                  <c:v>1897</c:v>
                </c:pt>
                <c:pt idx="5">
                  <c:v>1898</c:v>
                </c:pt>
                <c:pt idx="6">
                  <c:v>1899</c:v>
                </c:pt>
                <c:pt idx="7">
                  <c:v>1900</c:v>
                </c:pt>
                <c:pt idx="8">
                  <c:v>1901</c:v>
                </c:pt>
                <c:pt idx="9">
                  <c:v>1902</c:v>
                </c:pt>
                <c:pt idx="10">
                  <c:v>1903</c:v>
                </c:pt>
                <c:pt idx="11">
                  <c:v>1904</c:v>
                </c:pt>
                <c:pt idx="12">
                  <c:v>1905</c:v>
                </c:pt>
                <c:pt idx="13">
                  <c:v>1906</c:v>
                </c:pt>
                <c:pt idx="14">
                  <c:v>1907</c:v>
                </c:pt>
                <c:pt idx="15">
                  <c:v>1908</c:v>
                </c:pt>
                <c:pt idx="16">
                  <c:v>1909</c:v>
                </c:pt>
                <c:pt idx="17">
                  <c:v>1910</c:v>
                </c:pt>
                <c:pt idx="18">
                  <c:v>1911</c:v>
                </c:pt>
                <c:pt idx="19">
                  <c:v>1912</c:v>
                </c:pt>
                <c:pt idx="20">
                  <c:v>1913</c:v>
                </c:pt>
                <c:pt idx="21">
                  <c:v>1914</c:v>
                </c:pt>
                <c:pt idx="22">
                  <c:v>1915</c:v>
                </c:pt>
                <c:pt idx="23">
                  <c:v>1916</c:v>
                </c:pt>
                <c:pt idx="24">
                  <c:v>1917</c:v>
                </c:pt>
                <c:pt idx="25">
                  <c:v>1918</c:v>
                </c:pt>
                <c:pt idx="26">
                  <c:v>1919</c:v>
                </c:pt>
                <c:pt idx="27">
                  <c:v>1920</c:v>
                </c:pt>
                <c:pt idx="28">
                  <c:v>1921</c:v>
                </c:pt>
                <c:pt idx="29">
                  <c:v>1922</c:v>
                </c:pt>
                <c:pt idx="30">
                  <c:v>1923</c:v>
                </c:pt>
                <c:pt idx="31">
                  <c:v>1924</c:v>
                </c:pt>
                <c:pt idx="32">
                  <c:v>1925</c:v>
                </c:pt>
                <c:pt idx="33">
                  <c:v>1926</c:v>
                </c:pt>
                <c:pt idx="34">
                  <c:v>1927</c:v>
                </c:pt>
                <c:pt idx="35">
                  <c:v>1928</c:v>
                </c:pt>
                <c:pt idx="36">
                  <c:v>1929</c:v>
                </c:pt>
                <c:pt idx="37">
                  <c:v>1930</c:v>
                </c:pt>
                <c:pt idx="38">
                  <c:v>1931</c:v>
                </c:pt>
                <c:pt idx="39">
                  <c:v>1932</c:v>
                </c:pt>
                <c:pt idx="40">
                  <c:v>1933</c:v>
                </c:pt>
                <c:pt idx="41">
                  <c:v>1934</c:v>
                </c:pt>
                <c:pt idx="42">
                  <c:v>1935</c:v>
                </c:pt>
                <c:pt idx="43">
                  <c:v>1936</c:v>
                </c:pt>
                <c:pt idx="44">
                  <c:v>1937</c:v>
                </c:pt>
                <c:pt idx="45">
                  <c:v>1938</c:v>
                </c:pt>
                <c:pt idx="46">
                  <c:v>1939</c:v>
                </c:pt>
                <c:pt idx="47">
                  <c:v>1940</c:v>
                </c:pt>
                <c:pt idx="48">
                  <c:v>1941</c:v>
                </c:pt>
                <c:pt idx="49">
                  <c:v>1942</c:v>
                </c:pt>
                <c:pt idx="50">
                  <c:v>1943</c:v>
                </c:pt>
                <c:pt idx="51">
                  <c:v>1944</c:v>
                </c:pt>
                <c:pt idx="52">
                  <c:v>1945</c:v>
                </c:pt>
                <c:pt idx="53">
                  <c:v>1946</c:v>
                </c:pt>
                <c:pt idx="54">
                  <c:v>1947</c:v>
                </c:pt>
                <c:pt idx="55">
                  <c:v>1948</c:v>
                </c:pt>
                <c:pt idx="56">
                  <c:v>1949</c:v>
                </c:pt>
                <c:pt idx="57">
                  <c:v>1950</c:v>
                </c:pt>
                <c:pt idx="58">
                  <c:v>1951</c:v>
                </c:pt>
                <c:pt idx="59">
                  <c:v>1952</c:v>
                </c:pt>
                <c:pt idx="60">
                  <c:v>1953</c:v>
                </c:pt>
                <c:pt idx="61">
                  <c:v>1954</c:v>
                </c:pt>
                <c:pt idx="62">
                  <c:v>1955</c:v>
                </c:pt>
                <c:pt idx="63">
                  <c:v>1956</c:v>
                </c:pt>
                <c:pt idx="64">
                  <c:v>1957</c:v>
                </c:pt>
                <c:pt idx="65">
                  <c:v>1958</c:v>
                </c:pt>
                <c:pt idx="66">
                  <c:v>1959</c:v>
                </c:pt>
                <c:pt idx="67">
                  <c:v>1960</c:v>
                </c:pt>
                <c:pt idx="68">
                  <c:v>1961</c:v>
                </c:pt>
                <c:pt idx="69">
                  <c:v>1962</c:v>
                </c:pt>
                <c:pt idx="70">
                  <c:v>1963</c:v>
                </c:pt>
                <c:pt idx="71">
                  <c:v>1964</c:v>
                </c:pt>
                <c:pt idx="72">
                  <c:v>1965</c:v>
                </c:pt>
                <c:pt idx="73">
                  <c:v>1966</c:v>
                </c:pt>
                <c:pt idx="74">
                  <c:v>1967</c:v>
                </c:pt>
                <c:pt idx="75">
                  <c:v>1968</c:v>
                </c:pt>
                <c:pt idx="76">
                  <c:v>1969</c:v>
                </c:pt>
                <c:pt idx="77">
                  <c:v>1970</c:v>
                </c:pt>
                <c:pt idx="78">
                  <c:v>1971</c:v>
                </c:pt>
                <c:pt idx="79">
                  <c:v>1972</c:v>
                </c:pt>
                <c:pt idx="80">
                  <c:v>1973</c:v>
                </c:pt>
                <c:pt idx="81">
                  <c:v>1974</c:v>
                </c:pt>
                <c:pt idx="82">
                  <c:v>1975</c:v>
                </c:pt>
                <c:pt idx="83">
                  <c:v>1976</c:v>
                </c:pt>
                <c:pt idx="84">
                  <c:v>1977</c:v>
                </c:pt>
                <c:pt idx="85">
                  <c:v>1978</c:v>
                </c:pt>
                <c:pt idx="86">
                  <c:v>1979</c:v>
                </c:pt>
                <c:pt idx="87">
                  <c:v>1980</c:v>
                </c:pt>
                <c:pt idx="88">
                  <c:v>1981</c:v>
                </c:pt>
                <c:pt idx="89">
                  <c:v>1982</c:v>
                </c:pt>
                <c:pt idx="90">
                  <c:v>1983</c:v>
                </c:pt>
                <c:pt idx="91">
                  <c:v>1984</c:v>
                </c:pt>
                <c:pt idx="92">
                  <c:v>1985</c:v>
                </c:pt>
                <c:pt idx="93">
                  <c:v>1986</c:v>
                </c:pt>
                <c:pt idx="94">
                  <c:v>1987</c:v>
                </c:pt>
                <c:pt idx="95">
                  <c:v>1988</c:v>
                </c:pt>
                <c:pt idx="96">
                  <c:v>1989</c:v>
                </c:pt>
                <c:pt idx="97">
                  <c:v>1990</c:v>
                </c:pt>
                <c:pt idx="98">
                  <c:v>1991</c:v>
                </c:pt>
                <c:pt idx="99">
                  <c:v>1992</c:v>
                </c:pt>
                <c:pt idx="100">
                  <c:v>1993</c:v>
                </c:pt>
                <c:pt idx="101">
                  <c:v>1994</c:v>
                </c:pt>
                <c:pt idx="102">
                  <c:v>1995</c:v>
                </c:pt>
                <c:pt idx="103">
                  <c:v>1996</c:v>
                </c:pt>
                <c:pt idx="104">
                  <c:v>1997</c:v>
                </c:pt>
                <c:pt idx="105">
                  <c:v>1998</c:v>
                </c:pt>
                <c:pt idx="106">
                  <c:v>1999</c:v>
                </c:pt>
                <c:pt idx="107">
                  <c:v>2000</c:v>
                </c:pt>
                <c:pt idx="108">
                  <c:v>2001</c:v>
                </c:pt>
                <c:pt idx="109">
                  <c:v>2002</c:v>
                </c:pt>
                <c:pt idx="110">
                  <c:v>2003</c:v>
                </c:pt>
                <c:pt idx="111">
                  <c:v>2004</c:v>
                </c:pt>
                <c:pt idx="112">
                  <c:v>2005</c:v>
                </c:pt>
                <c:pt idx="113">
                  <c:v>2006</c:v>
                </c:pt>
                <c:pt idx="114">
                  <c:v>2007</c:v>
                </c:pt>
                <c:pt idx="115">
                  <c:v>2008</c:v>
                </c:pt>
                <c:pt idx="116">
                  <c:v>2009</c:v>
                </c:pt>
                <c:pt idx="117">
                  <c:v>2010</c:v>
                </c:pt>
                <c:pt idx="118">
                  <c:v>2011</c:v>
                </c:pt>
                <c:pt idx="119">
                  <c:v>2012</c:v>
                </c:pt>
                <c:pt idx="120">
                  <c:v>2013</c:v>
                </c:pt>
                <c:pt idx="121">
                  <c:v>2014</c:v>
                </c:pt>
                <c:pt idx="122">
                  <c:v>2015</c:v>
                </c:pt>
                <c:pt idx="123">
                  <c:v>2016</c:v>
                </c:pt>
                <c:pt idx="124">
                  <c:v>2017</c:v>
                </c:pt>
                <c:pt idx="125">
                  <c:v>2018</c:v>
                </c:pt>
                <c:pt idx="126">
                  <c:v>2019</c:v>
                </c:pt>
                <c:pt idx="127">
                  <c:v>2020</c:v>
                </c:pt>
                <c:pt idx="128">
                  <c:v>2021</c:v>
                </c:pt>
                <c:pt idx="129">
                  <c:v>2022</c:v>
                </c:pt>
                <c:pt idx="130">
                  <c:v>2023</c:v>
                </c:pt>
                <c:pt idx="131">
                  <c:v>2024</c:v>
                </c:pt>
              </c:strCache>
            </c:strRef>
          </c:cat>
          <c:val>
            <c:numRef>
              <c:f>Sheet3!$F$4:$F$135</c:f>
              <c:numCache>
                <c:formatCode>General</c:formatCode>
                <c:ptCount val="1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1</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5</c:v>
                </c:pt>
                <c:pt idx="119">
                  <c:v>0</c:v>
                </c:pt>
                <c:pt idx="120">
                  <c:v>31</c:v>
                </c:pt>
                <c:pt idx="121">
                  <c:v>1</c:v>
                </c:pt>
                <c:pt idx="122">
                  <c:v>2</c:v>
                </c:pt>
                <c:pt idx="123">
                  <c:v>0</c:v>
                </c:pt>
                <c:pt idx="124">
                  <c:v>0</c:v>
                </c:pt>
                <c:pt idx="125">
                  <c:v>0</c:v>
                </c:pt>
                <c:pt idx="126">
                  <c:v>3</c:v>
                </c:pt>
                <c:pt idx="127">
                  <c:v>0</c:v>
                </c:pt>
                <c:pt idx="128">
                  <c:v>0</c:v>
                </c:pt>
                <c:pt idx="129">
                  <c:v>0</c:v>
                </c:pt>
                <c:pt idx="130">
                  <c:v>0</c:v>
                </c:pt>
                <c:pt idx="131">
                  <c:v>0</c:v>
                </c:pt>
              </c:numCache>
            </c:numRef>
          </c:val>
          <c:extLst>
            <c:ext xmlns:c16="http://schemas.microsoft.com/office/drawing/2014/chart" uri="{C3380CC4-5D6E-409C-BE32-E72D297353CC}">
              <c16:uniqueId val="{00000001-D1BA-184A-B1EA-8D905A7D95E2}"/>
            </c:ext>
          </c:extLst>
        </c:ser>
        <c:dLbls>
          <c:showLegendKey val="0"/>
          <c:showVal val="0"/>
          <c:showCatName val="0"/>
          <c:showSerName val="0"/>
          <c:showPercent val="0"/>
          <c:showBubbleSize val="0"/>
        </c:dLbls>
        <c:gapWidth val="30"/>
        <c:overlap val="100"/>
        <c:axId val="2146993344"/>
        <c:axId val="2146995072"/>
      </c:barChart>
      <c:catAx>
        <c:axId val="2146993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Year</a:t>
                </a:r>
                <a:r>
                  <a:rPr lang="en-US" sz="1400" baseline="0" dirty="0"/>
                  <a:t> of Earliest Report</a:t>
                </a:r>
                <a:endParaRPr lang="en-US"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lumMod val="65000"/>
                <a:lumOff val="35000"/>
              </a:schemeClr>
            </a:solidFill>
            <a:round/>
          </a:ln>
          <a:effectLst/>
        </c:spPr>
        <c:txPr>
          <a:bodyPr rot="-27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46995072"/>
        <c:crosses val="autoZero"/>
        <c:auto val="1"/>
        <c:lblAlgn val="ctr"/>
        <c:lblOffset val="100"/>
        <c:tickMarkSkip val="1"/>
        <c:noMultiLvlLbl val="0"/>
      </c:catAx>
      <c:valAx>
        <c:axId val="21469950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Number</a:t>
                </a:r>
                <a:r>
                  <a:rPr lang="en-US" sz="1400" baseline="0" dirty="0"/>
                  <a:t> of Diseases Reported</a:t>
                </a:r>
                <a:endParaRPr lang="en-US" sz="1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46993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FA4DEF-497B-0D5F-1EA1-CEB3A057B4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EC5FE6-0CEB-633D-A5A2-6236C5E7C6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F3EC99-C6F1-4582-80D3-E6064247AD91}" type="datetimeFigureOut">
              <a:rPr lang="en-US" smtClean="0"/>
              <a:t>6/10/25</a:t>
            </a:fld>
            <a:endParaRPr lang="en-US"/>
          </a:p>
        </p:txBody>
      </p:sp>
      <p:sp>
        <p:nvSpPr>
          <p:cNvPr id="4" name="Footer Placeholder 3">
            <a:extLst>
              <a:ext uri="{FF2B5EF4-FFF2-40B4-BE49-F238E27FC236}">
                <a16:creationId xmlns:a16="http://schemas.microsoft.com/office/drawing/2014/main" id="{9DC07A17-CC9A-AE09-4335-8FD4D0295C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024AE7-8282-A805-9F46-C15F7CCE54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64F67-1010-4130-84DD-F7AB835A77B5}" type="slidenum">
              <a:rPr lang="en-US" smtClean="0"/>
              <a:t>‹#›</a:t>
            </a:fld>
            <a:endParaRPr lang="en-US"/>
          </a:p>
        </p:txBody>
      </p:sp>
    </p:spTree>
    <p:extLst>
      <p:ext uri="{BB962C8B-B14F-4D97-AF65-F5344CB8AC3E}">
        <p14:creationId xmlns:p14="http://schemas.microsoft.com/office/powerpoint/2010/main" val="47664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45288-93BD-49F7-B41B-1F43275315FF}" type="datetimeFigureOut">
              <a:rPr lang="en-US" smtClean="0"/>
              <a:t>6/10/25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D96A0-3BDD-4D39-A26A-FF93A620BF47}" type="slidenum">
              <a:rPr lang="en-US" smtClean="0"/>
              <a:t>‹#›</a:t>
            </a:fld>
            <a:endParaRPr lang="en-US"/>
          </a:p>
        </p:txBody>
      </p:sp>
    </p:spTree>
    <p:extLst>
      <p:ext uri="{BB962C8B-B14F-4D97-AF65-F5344CB8AC3E}">
        <p14:creationId xmlns:p14="http://schemas.microsoft.com/office/powerpoint/2010/main" val="7169070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BD96A0-3BDD-4D39-A26A-FF93A620BF47}" type="slidenum">
              <a:rPr lang="en-US" smtClean="0"/>
              <a:t>1</a:t>
            </a:fld>
            <a:endParaRPr lang="en-US"/>
          </a:p>
        </p:txBody>
      </p:sp>
    </p:spTree>
    <p:extLst>
      <p:ext uri="{BB962C8B-B14F-4D97-AF65-F5344CB8AC3E}">
        <p14:creationId xmlns:p14="http://schemas.microsoft.com/office/powerpoint/2010/main" val="182655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280f0808f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7280f0808f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7280f0808f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27280f0808f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280f0808f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7280f0808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280f0808f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27280f0808f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280f0808f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7280f0808f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280f0808f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7280f0808f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280f0808f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27280f0808f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7280f0808f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27280f0808f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280f0808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7280f0808f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37</a:t>
            </a:fld>
            <a:endParaRPr lang="en-US"/>
          </a:p>
        </p:txBody>
      </p:sp>
    </p:spTree>
    <p:extLst>
      <p:ext uri="{BB962C8B-B14F-4D97-AF65-F5344CB8AC3E}">
        <p14:creationId xmlns:p14="http://schemas.microsoft.com/office/powerpoint/2010/main" val="83801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104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42</a:t>
            </a:fld>
            <a:endParaRPr lang="en-US"/>
          </a:p>
        </p:txBody>
      </p:sp>
    </p:spTree>
    <p:extLst>
      <p:ext uri="{BB962C8B-B14F-4D97-AF65-F5344CB8AC3E}">
        <p14:creationId xmlns:p14="http://schemas.microsoft.com/office/powerpoint/2010/main" val="1462695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f585ac597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26f585ac597_0_3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6951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75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92341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280f0808f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27280f0808f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f585ac59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6f585ac597_0_3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5989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280f0808f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27280f0808f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280f0808f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27280f0808f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A3FE6E-1091-B257-D514-FC2B0D5EAACF}"/>
              </a:ext>
            </a:extLst>
          </p:cNvPr>
          <p:cNvSpPr>
            <a:spLocks noGrp="1"/>
          </p:cNvSpPr>
          <p:nvPr>
            <p:ph type="ctrTitle" hasCustomPrompt="1"/>
          </p:nvPr>
        </p:nvSpPr>
        <p:spPr>
          <a:xfrm>
            <a:off x="827567" y="3283827"/>
            <a:ext cx="10536865" cy="1363108"/>
          </a:xfrm>
        </p:spPr>
        <p:txBody>
          <a:bodyPr anchor="ctr" anchorCtr="0">
            <a:normAutofit/>
          </a:bodyPr>
          <a:lstStyle>
            <a:lvl1pPr algn="ctr">
              <a:lnSpc>
                <a:spcPct val="90000"/>
              </a:lnSpc>
              <a:defRPr sz="6000" b="1">
                <a:solidFill>
                  <a:srgbClr val="26205E"/>
                </a:solidFill>
              </a:defRPr>
            </a:lvl1pPr>
          </a:lstStyle>
          <a:p>
            <a:r>
              <a:rPr lang="en-US" dirty="0"/>
              <a:t>Click to add Title</a:t>
            </a:r>
          </a:p>
        </p:txBody>
      </p:sp>
      <p:sp>
        <p:nvSpPr>
          <p:cNvPr id="6" name="Rectangle 5">
            <a:extLst>
              <a:ext uri="{FF2B5EF4-FFF2-40B4-BE49-F238E27FC236}">
                <a16:creationId xmlns:a16="http://schemas.microsoft.com/office/drawing/2014/main" id="{89086F85-6E23-2574-90F9-D53BABBD97E0}"/>
              </a:ext>
            </a:extLst>
          </p:cNvPr>
          <p:cNvSpPr/>
          <p:nvPr userDrawn="1"/>
        </p:nvSpPr>
        <p:spPr>
          <a:xfrm>
            <a:off x="4158491" y="930170"/>
            <a:ext cx="3793317" cy="175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CC2468-9773-10C3-7E79-593CFD92E1B7}"/>
              </a:ext>
            </a:extLst>
          </p:cNvPr>
          <p:cNvPicPr>
            <a:picLocks noChangeAspect="1"/>
          </p:cNvPicPr>
          <p:nvPr userDrawn="1"/>
        </p:nvPicPr>
        <p:blipFill>
          <a:blip r:embed="rId3"/>
          <a:srcRect/>
          <a:stretch/>
        </p:blipFill>
        <p:spPr>
          <a:xfrm>
            <a:off x="4495529" y="1081373"/>
            <a:ext cx="3200942" cy="1405705"/>
          </a:xfrm>
          <a:prstGeom prst="rect">
            <a:avLst/>
          </a:prstGeom>
        </p:spPr>
      </p:pic>
      <p:sp>
        <p:nvSpPr>
          <p:cNvPr id="7" name="Slide Number Placeholder 5">
            <a:extLst>
              <a:ext uri="{FF2B5EF4-FFF2-40B4-BE49-F238E27FC236}">
                <a16:creationId xmlns:a16="http://schemas.microsoft.com/office/drawing/2014/main" id="{9C67E9F8-C69D-2DF9-1BFA-63EEF90670DD}"/>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8" name="Content Placeholder 2">
            <a:extLst>
              <a:ext uri="{FF2B5EF4-FFF2-40B4-BE49-F238E27FC236}">
                <a16:creationId xmlns:a16="http://schemas.microsoft.com/office/drawing/2014/main" id="{93042DC6-F96D-E1E8-8829-FA7511588EB4}"/>
              </a:ext>
            </a:extLst>
          </p:cNvPr>
          <p:cNvSpPr>
            <a:spLocks noGrp="1"/>
          </p:cNvSpPr>
          <p:nvPr>
            <p:ph idx="1" hasCustomPrompt="1"/>
          </p:nvPr>
        </p:nvSpPr>
        <p:spPr>
          <a:xfrm>
            <a:off x="827566" y="5181743"/>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9" name="Content Placeholder 2">
            <a:extLst>
              <a:ext uri="{FF2B5EF4-FFF2-40B4-BE49-F238E27FC236}">
                <a16:creationId xmlns:a16="http://schemas.microsoft.com/office/drawing/2014/main" id="{014671F7-E8A8-5EC4-C8AD-29A13C6EEF31}"/>
              </a:ext>
            </a:extLst>
          </p:cNvPr>
          <p:cNvSpPr>
            <a:spLocks noGrp="1"/>
          </p:cNvSpPr>
          <p:nvPr>
            <p:ph idx="10" hasCustomPrompt="1"/>
          </p:nvPr>
        </p:nvSpPr>
        <p:spPr>
          <a:xfrm>
            <a:off x="827566" y="5726021"/>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spTree>
    <p:extLst>
      <p:ext uri="{BB962C8B-B14F-4D97-AF65-F5344CB8AC3E}">
        <p14:creationId xmlns:p14="http://schemas.microsoft.com/office/powerpoint/2010/main" val="354775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l="82292"/>
          <a:stretch/>
        </p:blipFill>
        <p:spPr>
          <a:xfrm>
            <a:off x="10061448" y="0"/>
            <a:ext cx="2130552" cy="6858000"/>
          </a:xfrm>
          <a:prstGeom prst="rect">
            <a:avLst/>
          </a:prstGeom>
        </p:spPr>
      </p:pic>
      <p:sp>
        <p:nvSpPr>
          <p:cNvPr id="12" name="Title 1">
            <a:extLst>
              <a:ext uri="{FF2B5EF4-FFF2-40B4-BE49-F238E27FC236}">
                <a16:creationId xmlns:a16="http://schemas.microsoft.com/office/drawing/2014/main" id="{7E9E688B-F046-28B9-F750-36FE66EAFD15}"/>
              </a:ext>
            </a:extLst>
          </p:cNvPr>
          <p:cNvSpPr>
            <a:spLocks noGrp="1"/>
          </p:cNvSpPr>
          <p:nvPr>
            <p:ph type="title"/>
          </p:nvPr>
        </p:nvSpPr>
        <p:spPr>
          <a:xfrm>
            <a:off x="596900" y="293482"/>
            <a:ext cx="92964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6281E7B4-5414-79CA-52C5-4AAE026D4420}"/>
              </a:ext>
            </a:extLst>
          </p:cNvPr>
          <p:cNvSpPr>
            <a:spLocks noGrp="1"/>
          </p:cNvSpPr>
          <p:nvPr>
            <p:ph idx="1"/>
          </p:nvPr>
        </p:nvSpPr>
        <p:spPr>
          <a:xfrm>
            <a:off x="596900" y="1854810"/>
            <a:ext cx="92964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AEC41A3A-552F-93DD-FAE1-A74A39D7CAE0}"/>
              </a:ext>
            </a:extLst>
          </p:cNvPr>
          <p:cNvCxnSpPr>
            <a:cxnSpLocks/>
          </p:cNvCxnSpPr>
          <p:nvPr userDrawn="1"/>
        </p:nvCxnSpPr>
        <p:spPr>
          <a:xfrm flipH="1">
            <a:off x="1320800" y="376422"/>
            <a:ext cx="10871200"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sp>
        <p:nvSpPr>
          <p:cNvPr id="19" name="Slide Number Placeholder 5">
            <a:extLst>
              <a:ext uri="{FF2B5EF4-FFF2-40B4-BE49-F238E27FC236}">
                <a16:creationId xmlns:a16="http://schemas.microsoft.com/office/drawing/2014/main" id="{47AA259D-3BC5-46DB-C583-AED0716327AE}"/>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271687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a:stretch/>
        </p:blipFill>
        <p:spPr>
          <a:xfrm>
            <a:off x="-2" y="0"/>
            <a:ext cx="12192001" cy="6858000"/>
          </a:xfrm>
          <a:prstGeom prst="rect">
            <a:avLst/>
          </a:prstGeom>
        </p:spPr>
      </p:pic>
      <p:sp>
        <p:nvSpPr>
          <p:cNvPr id="9" name="Title 1">
            <a:extLst>
              <a:ext uri="{FF2B5EF4-FFF2-40B4-BE49-F238E27FC236}">
                <a16:creationId xmlns:a16="http://schemas.microsoft.com/office/drawing/2014/main" id="{6E2F6D87-4DA1-324F-1EF6-390F3A1C6E58}"/>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04FFFDFD-DB7B-DCAB-138B-E5AF8CEE77E4}"/>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logo with red and blue letters&#10;&#10;Description automatically generated">
            <a:extLst>
              <a:ext uri="{FF2B5EF4-FFF2-40B4-BE49-F238E27FC236}">
                <a16:creationId xmlns:a16="http://schemas.microsoft.com/office/drawing/2014/main" id="{BE0007E2-37FB-2A38-C239-9104B047A3C1}"/>
              </a:ext>
            </a:extLst>
          </p:cNvPr>
          <p:cNvPicPr>
            <a:picLocks noChangeAspect="1"/>
          </p:cNvPicPr>
          <p:nvPr userDrawn="1"/>
        </p:nvPicPr>
        <p:blipFill>
          <a:blip r:embed="rId3"/>
          <a:stretch>
            <a:fillRect/>
          </a:stretch>
        </p:blipFill>
        <p:spPr>
          <a:xfrm>
            <a:off x="326066" y="6127774"/>
            <a:ext cx="1176731" cy="517388"/>
          </a:xfrm>
          <a:prstGeom prst="rect">
            <a:avLst/>
          </a:prstGeom>
        </p:spPr>
      </p:pic>
      <p:sp>
        <p:nvSpPr>
          <p:cNvPr id="14" name="Slide Number Placeholder 5">
            <a:extLst>
              <a:ext uri="{FF2B5EF4-FFF2-40B4-BE49-F238E27FC236}">
                <a16:creationId xmlns:a16="http://schemas.microsoft.com/office/drawing/2014/main" id="{CD3D452D-1C50-733F-BC89-BC1B1DD8194C}"/>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accent5">
                    <a:lumMod val="10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4061337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NA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EB2DC65-4BCC-316D-E208-B9948256BABD}"/>
              </a:ext>
            </a:extLst>
          </p:cNvPr>
          <p:cNvSpPr/>
          <p:nvPr userDrawn="1"/>
        </p:nvSpPr>
        <p:spPr>
          <a:xfrm>
            <a:off x="230587" y="6033306"/>
            <a:ext cx="1383527" cy="698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3" name="Slide Number Placeholder 5">
            <a:extLst>
              <a:ext uri="{FF2B5EF4-FFF2-40B4-BE49-F238E27FC236}">
                <a16:creationId xmlns:a16="http://schemas.microsoft.com/office/drawing/2014/main" id="{C56B1E30-EB34-962D-AF5A-49AF80E639F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
        <p:nvSpPr>
          <p:cNvPr id="3" name="Title 1">
            <a:extLst>
              <a:ext uri="{FF2B5EF4-FFF2-40B4-BE49-F238E27FC236}">
                <a16:creationId xmlns:a16="http://schemas.microsoft.com/office/drawing/2014/main" id="{73876DE7-D576-2946-431B-78078B2CAA1E}"/>
              </a:ext>
            </a:extLst>
          </p:cNvPr>
          <p:cNvSpPr>
            <a:spLocks noGrp="1"/>
          </p:cNvSpPr>
          <p:nvPr>
            <p:ph type="title"/>
          </p:nvPr>
        </p:nvSpPr>
        <p:spPr>
          <a:xfrm>
            <a:off x="596900" y="293482"/>
            <a:ext cx="10972800" cy="1561328"/>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B6EC243-12E6-A69C-8600-7760688D6DD8}"/>
              </a:ext>
            </a:extLst>
          </p:cNvPr>
          <p:cNvSpPr>
            <a:spLocks noGrp="1"/>
          </p:cNvSpPr>
          <p:nvPr>
            <p:ph idx="1"/>
          </p:nvPr>
        </p:nvSpPr>
        <p:spPr>
          <a:xfrm>
            <a:off x="596900" y="1854810"/>
            <a:ext cx="10972800" cy="4158252"/>
          </a:xfrm>
        </p:spPr>
        <p:txBody>
          <a:bodyPr/>
          <a:lstStyle>
            <a:lvl1pPr>
              <a:buClr>
                <a:schemeClr val="accent1"/>
              </a:buClr>
              <a:defRPr>
                <a:solidFill>
                  <a:schemeClr val="bg1"/>
                </a:solidFill>
                <a:latin typeface="Garamond" panose="02020404030301010803" pitchFamily="18" charset="0"/>
                <a:cs typeface="Arial" panose="020B0604020202020204" pitchFamily="34" charset="0"/>
              </a:defRPr>
            </a:lvl1pPr>
            <a:lvl2pPr>
              <a:buClr>
                <a:schemeClr val="accent1"/>
              </a:buClr>
              <a:defRPr>
                <a:solidFill>
                  <a:schemeClr val="bg1"/>
                </a:solidFill>
                <a:latin typeface="Garamond" panose="02020404030301010803" pitchFamily="18" charset="0"/>
                <a:cs typeface="Arial" panose="020B0604020202020204" pitchFamily="34" charset="0"/>
              </a:defRPr>
            </a:lvl2pPr>
            <a:lvl3pPr>
              <a:buClr>
                <a:schemeClr val="accent1"/>
              </a:buClr>
              <a:defRPr>
                <a:solidFill>
                  <a:schemeClr val="bg1"/>
                </a:solidFill>
                <a:latin typeface="Garamond" panose="02020404030301010803" pitchFamily="18" charset="0"/>
                <a:cs typeface="Arial" panose="020B0604020202020204" pitchFamily="34" charset="0"/>
              </a:defRPr>
            </a:lvl3pPr>
            <a:lvl4pPr>
              <a:buClr>
                <a:schemeClr val="accent1"/>
              </a:buClr>
              <a:defRPr>
                <a:solidFill>
                  <a:schemeClr val="bg1"/>
                </a:solidFill>
                <a:latin typeface="Garamond" panose="02020404030301010803" pitchFamily="18" charset="0"/>
                <a:cs typeface="Arial" panose="020B0604020202020204" pitchFamily="34" charset="0"/>
              </a:defRPr>
            </a:lvl4pPr>
            <a:lvl5pPr>
              <a:buClr>
                <a:schemeClr val="accent1"/>
              </a:buClr>
              <a:defRPr>
                <a:solidFill>
                  <a:schemeClr val="bg1"/>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logo with red and blue letters&#10;&#10;Description automatically generated">
            <a:extLst>
              <a:ext uri="{FF2B5EF4-FFF2-40B4-BE49-F238E27FC236}">
                <a16:creationId xmlns:a16="http://schemas.microsoft.com/office/drawing/2014/main" id="{142CB21D-841F-FA3C-891B-B5DACA79D8BB}"/>
              </a:ext>
            </a:extLst>
          </p:cNvPr>
          <p:cNvPicPr>
            <a:picLocks noChangeAspect="1"/>
          </p:cNvPicPr>
          <p:nvPr userDrawn="1"/>
        </p:nvPicPr>
        <p:blipFill>
          <a:blip r:embed="rId3"/>
          <a:stretch>
            <a:fillRect/>
          </a:stretch>
        </p:blipFill>
        <p:spPr>
          <a:xfrm>
            <a:off x="326066" y="6127774"/>
            <a:ext cx="1176731" cy="517388"/>
          </a:xfrm>
          <a:prstGeom prst="rect">
            <a:avLst/>
          </a:prstGeom>
        </p:spPr>
      </p:pic>
    </p:spTree>
    <p:extLst>
      <p:ext uri="{BB962C8B-B14F-4D97-AF65-F5344CB8AC3E}">
        <p14:creationId xmlns:p14="http://schemas.microsoft.com/office/powerpoint/2010/main" val="206189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BC66E6-68FB-5B0B-C4C4-928BA3A2435E}"/>
              </a:ext>
            </a:extLst>
          </p:cNvPr>
          <p:cNvSpPr/>
          <p:nvPr userDrawn="1"/>
        </p:nvSpPr>
        <p:spPr>
          <a:xfrm>
            <a:off x="3455581" y="2121195"/>
            <a:ext cx="5280837" cy="26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C9903B0-B744-F1F7-4075-4E5D45171C84}"/>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786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ER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B7FFE65-E63E-891D-EAD0-AEC7F1636E22}"/>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635806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1928F5-41ED-78BF-9DBD-FC0CDA792B7F}"/>
              </a:ext>
            </a:extLst>
          </p:cNvPr>
          <p:cNvSpPr/>
          <p:nvPr userDrawn="1"/>
        </p:nvSpPr>
        <p:spPr>
          <a:xfrm>
            <a:off x="3455581" y="2121195"/>
            <a:ext cx="5280837" cy="26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D27874-2018-EAC0-FF20-4174A7DBCB74}"/>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393239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OGO">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0B6C659-EC79-25B4-AF09-4D7CA7DA3C84}"/>
              </a:ext>
            </a:extLst>
          </p:cNvPr>
          <p:cNvSpPr>
            <a:spLocks noGrp="1"/>
          </p:cNvSpPr>
          <p:nvPr>
            <p:ph type="sldNum" sz="quarter" idx="4"/>
          </p:nvPr>
        </p:nvSpPr>
        <p:spPr>
          <a:xfrm>
            <a:off x="9144000" y="6310312"/>
            <a:ext cx="2743200" cy="365125"/>
          </a:xfrm>
          <a:prstGeom prst="rect">
            <a:avLst/>
          </a:prstGeom>
        </p:spPr>
        <p:txBody>
          <a:bodyPr vert="horz" lIns="91440" tIns="45720" rIns="91440" bIns="45720" rtlCol="0" anchor="ctr"/>
          <a:lstStyle>
            <a:lvl1pPr algn="r">
              <a:defRPr sz="1400" b="1">
                <a:solidFill>
                  <a:schemeClr val="accent5">
                    <a:lumMod val="10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205926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188720"/>
            <a:ext cx="5364480" cy="5120640"/>
          </a:xfrm>
        </p:spPr>
        <p:txBody>
          <a:bodyPr/>
          <a:lstStyle>
            <a:lvl1pPr>
              <a:defRPr sz="2700"/>
            </a:lvl1pPr>
            <a:lvl2pPr>
              <a:defRPr sz="27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46708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4E3A0-9CBB-8B14-85CA-584EF106A36F}"/>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9A68959-5EC3-1879-2580-69D0E211E70D}"/>
              </a:ext>
            </a:extLst>
          </p:cNvPr>
          <p:cNvSpPr/>
          <p:nvPr userDrawn="1"/>
        </p:nvSpPr>
        <p:spPr>
          <a:xfrm>
            <a:off x="4158491" y="930170"/>
            <a:ext cx="3793317" cy="175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2A915BF-7786-15B8-1843-B6EE10080466}"/>
              </a:ext>
            </a:extLst>
          </p:cNvPr>
          <p:cNvPicPr>
            <a:picLocks noChangeAspect="1"/>
          </p:cNvPicPr>
          <p:nvPr userDrawn="1"/>
        </p:nvPicPr>
        <p:blipFill>
          <a:blip r:embed="rId3"/>
          <a:srcRect/>
          <a:stretch/>
        </p:blipFill>
        <p:spPr>
          <a:xfrm>
            <a:off x="4495529" y="1081373"/>
            <a:ext cx="3200942" cy="1405705"/>
          </a:xfrm>
          <a:prstGeom prst="rect">
            <a:avLst/>
          </a:prstGeom>
        </p:spPr>
      </p:pic>
      <p:sp>
        <p:nvSpPr>
          <p:cNvPr id="8" name="Slide Number Placeholder 5">
            <a:extLst>
              <a:ext uri="{FF2B5EF4-FFF2-40B4-BE49-F238E27FC236}">
                <a16:creationId xmlns:a16="http://schemas.microsoft.com/office/drawing/2014/main" id="{44CE0082-00DA-A956-331F-9DFEA9A5C55A}"/>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11" name="Title 1">
            <a:extLst>
              <a:ext uri="{FF2B5EF4-FFF2-40B4-BE49-F238E27FC236}">
                <a16:creationId xmlns:a16="http://schemas.microsoft.com/office/drawing/2014/main" id="{C68EF58B-04A6-69BE-51EA-7EB2C3BB2ECE}"/>
              </a:ext>
            </a:extLst>
          </p:cNvPr>
          <p:cNvSpPr>
            <a:spLocks noGrp="1"/>
          </p:cNvSpPr>
          <p:nvPr>
            <p:ph type="ctrTitle" hasCustomPrompt="1"/>
          </p:nvPr>
        </p:nvSpPr>
        <p:spPr>
          <a:xfrm>
            <a:off x="827567" y="3262561"/>
            <a:ext cx="10536865" cy="1363108"/>
          </a:xfrm>
        </p:spPr>
        <p:txBody>
          <a:bodyPr anchor="ctr" anchorCtr="0">
            <a:normAutofit/>
          </a:bodyPr>
          <a:lstStyle>
            <a:lvl1pPr algn="ctr">
              <a:lnSpc>
                <a:spcPct val="90000"/>
              </a:lnSpc>
              <a:defRPr sz="6000" b="1">
                <a:solidFill>
                  <a:srgbClr val="25205E"/>
                </a:solidFill>
              </a:defRPr>
            </a:lvl1pPr>
          </a:lstStyle>
          <a:p>
            <a:r>
              <a:rPr lang="en-US" dirty="0"/>
              <a:t>Click to add Title</a:t>
            </a:r>
          </a:p>
        </p:txBody>
      </p:sp>
      <p:sp>
        <p:nvSpPr>
          <p:cNvPr id="12" name="Content Placeholder 2">
            <a:extLst>
              <a:ext uri="{FF2B5EF4-FFF2-40B4-BE49-F238E27FC236}">
                <a16:creationId xmlns:a16="http://schemas.microsoft.com/office/drawing/2014/main" id="{5CFE8DAC-28B7-BAD8-AEC4-34D6E370789C}"/>
              </a:ext>
            </a:extLst>
          </p:cNvPr>
          <p:cNvSpPr>
            <a:spLocks noGrp="1"/>
          </p:cNvSpPr>
          <p:nvPr>
            <p:ph idx="1" hasCustomPrompt="1"/>
          </p:nvPr>
        </p:nvSpPr>
        <p:spPr>
          <a:xfrm>
            <a:off x="827566" y="5160477"/>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13" name="Content Placeholder 2">
            <a:extLst>
              <a:ext uri="{FF2B5EF4-FFF2-40B4-BE49-F238E27FC236}">
                <a16:creationId xmlns:a16="http://schemas.microsoft.com/office/drawing/2014/main" id="{ADA6CC9C-CE37-07DD-7662-C0891B82E41D}"/>
              </a:ext>
            </a:extLst>
          </p:cNvPr>
          <p:cNvSpPr>
            <a:spLocks noGrp="1"/>
          </p:cNvSpPr>
          <p:nvPr>
            <p:ph idx="10" hasCustomPrompt="1"/>
          </p:nvPr>
        </p:nvSpPr>
        <p:spPr>
          <a:xfrm>
            <a:off x="827566" y="5747287"/>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spTree>
    <p:extLst>
      <p:ext uri="{BB962C8B-B14F-4D97-AF65-F5344CB8AC3E}">
        <p14:creationId xmlns:p14="http://schemas.microsoft.com/office/powerpoint/2010/main" val="172832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F1D89-1FD1-217B-901D-3A1130AFB17D}"/>
              </a:ext>
            </a:extLst>
          </p:cNvPr>
          <p:cNvPicPr>
            <a:picLocks noChangeAspect="1"/>
          </p:cNvPicPr>
          <p:nvPr userDrawn="1"/>
        </p:nvPicPr>
        <p:blipFill>
          <a:blip r:embed="rId2"/>
          <a:srcRect t="7986"/>
          <a:stretch/>
        </p:blipFill>
        <p:spPr>
          <a:xfrm>
            <a:off x="-2" y="547688"/>
            <a:ext cx="12192001" cy="6310312"/>
          </a:xfrm>
          <a:prstGeom prst="rect">
            <a:avLst/>
          </a:prstGeom>
        </p:spPr>
      </p:pic>
      <p:sp>
        <p:nvSpPr>
          <p:cNvPr id="2" name="Title 1">
            <a:extLst>
              <a:ext uri="{FF2B5EF4-FFF2-40B4-BE49-F238E27FC236}">
                <a16:creationId xmlns:a16="http://schemas.microsoft.com/office/drawing/2014/main" id="{E3A3FE6E-1091-B257-D514-FC2B0D5EAACF}"/>
              </a:ext>
            </a:extLst>
          </p:cNvPr>
          <p:cNvSpPr>
            <a:spLocks noGrp="1"/>
          </p:cNvSpPr>
          <p:nvPr>
            <p:ph type="ctrTitle" hasCustomPrompt="1"/>
          </p:nvPr>
        </p:nvSpPr>
        <p:spPr>
          <a:xfrm>
            <a:off x="786715" y="2190896"/>
            <a:ext cx="10536865" cy="2399191"/>
          </a:xfrm>
          <a:ln>
            <a:noFill/>
          </a:ln>
        </p:spPr>
        <p:txBody>
          <a:bodyPr anchor="ctr" anchorCtr="0">
            <a:normAutofit/>
          </a:bodyPr>
          <a:lstStyle>
            <a:lvl1pPr algn="ctr">
              <a:lnSpc>
                <a:spcPct val="90000"/>
              </a:lnSpc>
              <a:defRPr sz="6000" b="1">
                <a:solidFill>
                  <a:srgbClr val="25205E"/>
                </a:solidFill>
              </a:defRPr>
            </a:lvl1pPr>
          </a:lstStyle>
          <a:p>
            <a:r>
              <a:rPr lang="en-US" dirty="0"/>
              <a:t>Click to add Title</a:t>
            </a:r>
          </a:p>
        </p:txBody>
      </p:sp>
      <p:pic>
        <p:nvPicPr>
          <p:cNvPr id="5" name="Picture 4">
            <a:extLst>
              <a:ext uri="{FF2B5EF4-FFF2-40B4-BE49-F238E27FC236}">
                <a16:creationId xmlns:a16="http://schemas.microsoft.com/office/drawing/2014/main" id="{60CC2468-9773-10C3-7E79-593CFD92E1B7}"/>
              </a:ext>
            </a:extLst>
          </p:cNvPr>
          <p:cNvPicPr>
            <a:picLocks noChangeAspect="1"/>
          </p:cNvPicPr>
          <p:nvPr userDrawn="1"/>
        </p:nvPicPr>
        <p:blipFill>
          <a:blip r:embed="rId3"/>
          <a:srcRect/>
          <a:stretch/>
        </p:blipFill>
        <p:spPr>
          <a:xfrm>
            <a:off x="4762271" y="651605"/>
            <a:ext cx="2585755" cy="1135543"/>
          </a:xfrm>
          <a:prstGeom prst="rect">
            <a:avLst/>
          </a:prstGeom>
        </p:spPr>
      </p:pic>
      <p:sp>
        <p:nvSpPr>
          <p:cNvPr id="7" name="Slide Number Placeholder 5">
            <a:extLst>
              <a:ext uri="{FF2B5EF4-FFF2-40B4-BE49-F238E27FC236}">
                <a16:creationId xmlns:a16="http://schemas.microsoft.com/office/drawing/2014/main" id="{9C67E9F8-C69D-2DF9-1BFA-63EEF90670DD}"/>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8" name="Content Placeholder 2">
            <a:extLst>
              <a:ext uri="{FF2B5EF4-FFF2-40B4-BE49-F238E27FC236}">
                <a16:creationId xmlns:a16="http://schemas.microsoft.com/office/drawing/2014/main" id="{93042DC6-F96D-E1E8-8829-FA7511588EB4}"/>
              </a:ext>
            </a:extLst>
          </p:cNvPr>
          <p:cNvSpPr>
            <a:spLocks noGrp="1"/>
          </p:cNvSpPr>
          <p:nvPr>
            <p:ph idx="1" hasCustomPrompt="1"/>
          </p:nvPr>
        </p:nvSpPr>
        <p:spPr>
          <a:xfrm>
            <a:off x="786714" y="4890970"/>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9" name="Content Placeholder 2">
            <a:extLst>
              <a:ext uri="{FF2B5EF4-FFF2-40B4-BE49-F238E27FC236}">
                <a16:creationId xmlns:a16="http://schemas.microsoft.com/office/drawing/2014/main" id="{014671F7-E8A8-5EC4-C8AD-29A13C6EEF31}"/>
              </a:ext>
            </a:extLst>
          </p:cNvPr>
          <p:cNvSpPr>
            <a:spLocks noGrp="1"/>
          </p:cNvSpPr>
          <p:nvPr>
            <p:ph idx="10" hasCustomPrompt="1"/>
          </p:nvPr>
        </p:nvSpPr>
        <p:spPr>
          <a:xfrm>
            <a:off x="786713" y="5433368"/>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cxnSp>
        <p:nvCxnSpPr>
          <p:cNvPr id="11" name="Straight Connector 10">
            <a:extLst>
              <a:ext uri="{FF2B5EF4-FFF2-40B4-BE49-F238E27FC236}">
                <a16:creationId xmlns:a16="http://schemas.microsoft.com/office/drawing/2014/main" id="{1F69F87A-BDBF-5336-C899-42E3D5A697D2}"/>
              </a:ext>
            </a:extLst>
          </p:cNvPr>
          <p:cNvCxnSpPr>
            <a:cxnSpLocks/>
          </p:cNvCxnSpPr>
          <p:nvPr userDrawn="1"/>
        </p:nvCxnSpPr>
        <p:spPr>
          <a:xfrm>
            <a:off x="7940298" y="1215655"/>
            <a:ext cx="3383280" cy="0"/>
          </a:xfrm>
          <a:prstGeom prst="line">
            <a:avLst/>
          </a:prstGeom>
          <a:ln w="762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3071363-B30F-E023-D58B-DFEC927B3BBE}"/>
              </a:ext>
            </a:extLst>
          </p:cNvPr>
          <p:cNvCxnSpPr>
            <a:cxnSpLocks/>
          </p:cNvCxnSpPr>
          <p:nvPr userDrawn="1"/>
        </p:nvCxnSpPr>
        <p:spPr>
          <a:xfrm>
            <a:off x="775211" y="1215655"/>
            <a:ext cx="3383280" cy="0"/>
          </a:xfrm>
          <a:prstGeom prst="line">
            <a:avLst/>
          </a:prstGeom>
          <a:ln w="762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6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40EC-ADB1-D072-D11C-4684E4B63568}"/>
              </a:ext>
            </a:extLst>
          </p:cNvPr>
          <p:cNvSpPr>
            <a:spLocks noGrp="1"/>
          </p:cNvSpPr>
          <p:nvPr>
            <p:ph type="title" hasCustomPrompt="1"/>
          </p:nvPr>
        </p:nvSpPr>
        <p:spPr>
          <a:xfrm>
            <a:off x="5582093" y="1509823"/>
            <a:ext cx="6177514" cy="2679404"/>
          </a:xfrm>
        </p:spPr>
        <p:txBody>
          <a:bodyPr anchor="b" anchorCtr="0">
            <a:noAutofit/>
          </a:bodyPr>
          <a:lstStyle>
            <a:lvl1pPr>
              <a:defRPr sz="6000" b="1">
                <a:solidFill>
                  <a:srgbClr val="071D49"/>
                </a:solidFill>
                <a:latin typeface="+mj-lt"/>
              </a:defRPr>
            </a:lvl1pPr>
          </a:lstStyle>
          <a:p>
            <a:r>
              <a:rPr lang="en-US" dirty="0"/>
              <a:t>Click to edit section title</a:t>
            </a:r>
          </a:p>
        </p:txBody>
      </p:sp>
      <p:sp>
        <p:nvSpPr>
          <p:cNvPr id="3" name="Slide Number Placeholder 2">
            <a:extLst>
              <a:ext uri="{FF2B5EF4-FFF2-40B4-BE49-F238E27FC236}">
                <a16:creationId xmlns:a16="http://schemas.microsoft.com/office/drawing/2014/main" id="{0CDA6B5D-88FD-35D7-F941-024EB6FB0E90}"/>
              </a:ext>
            </a:extLst>
          </p:cNvPr>
          <p:cNvSpPr>
            <a:spLocks noGrp="1"/>
          </p:cNvSpPr>
          <p:nvPr>
            <p:ph type="sldNum" sz="quarter" idx="10"/>
          </p:nvPr>
        </p:nvSpPr>
        <p:spPr/>
        <p:txBody>
          <a:bodyPr/>
          <a:lstStyle/>
          <a:p>
            <a:fld id="{E550F8CE-6223-4241-882D-8C053F6794F3}" type="slidenum">
              <a:rPr lang="en-US" smtClean="0"/>
              <a:pPr/>
              <a:t>‹#›</a:t>
            </a:fld>
            <a:endParaRPr lang="en-US" dirty="0"/>
          </a:p>
        </p:txBody>
      </p:sp>
      <p:pic>
        <p:nvPicPr>
          <p:cNvPr id="4" name="Picture 3">
            <a:extLst>
              <a:ext uri="{FF2B5EF4-FFF2-40B4-BE49-F238E27FC236}">
                <a16:creationId xmlns:a16="http://schemas.microsoft.com/office/drawing/2014/main" id="{1478AA67-DC29-18E2-11F6-2E23C8255451}"/>
              </a:ext>
            </a:extLst>
          </p:cNvPr>
          <p:cNvPicPr>
            <a:picLocks noChangeAspect="1"/>
          </p:cNvPicPr>
          <p:nvPr userDrawn="1"/>
        </p:nvPicPr>
        <p:blipFill>
          <a:blip r:embed="rId2"/>
          <a:srcRect r="57442"/>
          <a:stretch/>
        </p:blipFill>
        <p:spPr>
          <a:xfrm>
            <a:off x="0" y="0"/>
            <a:ext cx="5188688" cy="6858000"/>
          </a:xfrm>
          <a:prstGeom prst="rect">
            <a:avLst/>
          </a:prstGeom>
        </p:spPr>
      </p:pic>
      <p:sp>
        <p:nvSpPr>
          <p:cNvPr id="5" name="Rectangle 4">
            <a:extLst>
              <a:ext uri="{FF2B5EF4-FFF2-40B4-BE49-F238E27FC236}">
                <a16:creationId xmlns:a16="http://schemas.microsoft.com/office/drawing/2014/main" id="{34CD2E7C-3333-7E5A-4405-B10D9C2E6CBE}"/>
              </a:ext>
            </a:extLst>
          </p:cNvPr>
          <p:cNvSpPr/>
          <p:nvPr userDrawn="1"/>
        </p:nvSpPr>
        <p:spPr>
          <a:xfrm>
            <a:off x="531628" y="5465135"/>
            <a:ext cx="11334306" cy="6911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red and blue letters&#10;&#10;Description automatically generated">
            <a:extLst>
              <a:ext uri="{FF2B5EF4-FFF2-40B4-BE49-F238E27FC236}">
                <a16:creationId xmlns:a16="http://schemas.microsoft.com/office/drawing/2014/main" id="{25838076-45C1-5E90-79E8-BC0F0CDFD642}"/>
              </a:ext>
            </a:extLst>
          </p:cNvPr>
          <p:cNvPicPr>
            <a:picLocks noChangeAspect="1"/>
          </p:cNvPicPr>
          <p:nvPr userDrawn="1"/>
        </p:nvPicPr>
        <p:blipFill>
          <a:blip r:embed="rId3"/>
          <a:stretch>
            <a:fillRect/>
          </a:stretch>
        </p:blipFill>
        <p:spPr>
          <a:xfrm>
            <a:off x="676942" y="5557246"/>
            <a:ext cx="1177028" cy="517519"/>
          </a:xfrm>
          <a:prstGeom prst="rect">
            <a:avLst/>
          </a:prstGeom>
        </p:spPr>
      </p:pic>
    </p:spTree>
    <p:extLst>
      <p:ext uri="{BB962C8B-B14F-4D97-AF65-F5344CB8AC3E}">
        <p14:creationId xmlns:p14="http://schemas.microsoft.com/office/powerpoint/2010/main" val="428910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5ECAAEE-6DD6-72AD-FA69-5EE5CE9B2CFB}"/>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E1D84493-AF4D-6F59-216E-B59A60C320BF}"/>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AD9E4D2-3BA9-1A1C-DFBD-E2B4EA4D3CFF}"/>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377018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503B47-5A77-F7E4-FFC6-56AC5FD0BB05}"/>
              </a:ext>
            </a:extLst>
          </p:cNvPr>
          <p:cNvPicPr>
            <a:picLocks noChangeAspect="1"/>
          </p:cNvPicPr>
          <p:nvPr userDrawn="1"/>
        </p:nvPicPr>
        <p:blipFill>
          <a:blip r:embed="rId2"/>
          <a:srcRect t="89326"/>
          <a:stretch/>
        </p:blipFill>
        <p:spPr>
          <a:xfrm>
            <a:off x="786" y="6125633"/>
            <a:ext cx="12191213" cy="731924"/>
          </a:xfrm>
          <a:prstGeom prst="rect">
            <a:avLst/>
          </a:prstGeom>
        </p:spPr>
      </p:pic>
      <p:grpSp>
        <p:nvGrpSpPr>
          <p:cNvPr id="5" name="Group 4">
            <a:extLst>
              <a:ext uri="{FF2B5EF4-FFF2-40B4-BE49-F238E27FC236}">
                <a16:creationId xmlns:a16="http://schemas.microsoft.com/office/drawing/2014/main" id="{55CE094E-62AC-D00C-B63C-FC4E0403142A}"/>
              </a:ext>
            </a:extLst>
          </p:cNvPr>
          <p:cNvGrpSpPr/>
          <p:nvPr userDrawn="1"/>
        </p:nvGrpSpPr>
        <p:grpSpPr>
          <a:xfrm>
            <a:off x="0" y="6181725"/>
            <a:ext cx="1343025" cy="698500"/>
            <a:chOff x="0" y="-12184"/>
            <a:chExt cx="1343025" cy="698500"/>
          </a:xfrm>
        </p:grpSpPr>
        <p:sp>
          <p:nvSpPr>
            <p:cNvPr id="7" name="Rectangle 6">
              <a:extLst>
                <a:ext uri="{FF2B5EF4-FFF2-40B4-BE49-F238E27FC236}">
                  <a16:creationId xmlns:a16="http://schemas.microsoft.com/office/drawing/2014/main" id="{85FE711E-A156-0501-6322-F8856F139C66}"/>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2B1EE4-BE00-0236-D7DA-DB3C1D56D3B6}"/>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11" name="Title 1">
            <a:extLst>
              <a:ext uri="{FF2B5EF4-FFF2-40B4-BE49-F238E27FC236}">
                <a16:creationId xmlns:a16="http://schemas.microsoft.com/office/drawing/2014/main" id="{7AC7291C-6330-48C4-FFCE-089685287BC9}"/>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1B8F4340-CFED-9A3E-E0E8-46652C7ACDB7}"/>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82D7192D-73B6-5EA7-C153-A462135ACE3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401846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A0017-6C1D-DD93-9427-53250AD74515}"/>
              </a:ext>
            </a:extLst>
          </p:cNvPr>
          <p:cNvPicPr>
            <a:picLocks noChangeAspect="1"/>
          </p:cNvPicPr>
          <p:nvPr userDrawn="1"/>
        </p:nvPicPr>
        <p:blipFill>
          <a:blip r:embed="rId2"/>
          <a:srcRect t="89275"/>
          <a:stretch/>
        </p:blipFill>
        <p:spPr>
          <a:xfrm>
            <a:off x="786" y="6122079"/>
            <a:ext cx="12191212" cy="735478"/>
          </a:xfrm>
          <a:prstGeom prst="rect">
            <a:avLst/>
          </a:prstGeom>
        </p:spPr>
      </p:pic>
      <p:grpSp>
        <p:nvGrpSpPr>
          <p:cNvPr id="4" name="Group 3">
            <a:extLst>
              <a:ext uri="{FF2B5EF4-FFF2-40B4-BE49-F238E27FC236}">
                <a16:creationId xmlns:a16="http://schemas.microsoft.com/office/drawing/2014/main" id="{F86B950B-FC3F-F059-0854-25ABE9FDBC60}"/>
              </a:ext>
            </a:extLst>
          </p:cNvPr>
          <p:cNvGrpSpPr/>
          <p:nvPr userDrawn="1"/>
        </p:nvGrpSpPr>
        <p:grpSpPr>
          <a:xfrm>
            <a:off x="0" y="6181725"/>
            <a:ext cx="1343025" cy="698500"/>
            <a:chOff x="0" y="-12184"/>
            <a:chExt cx="1343025" cy="698500"/>
          </a:xfrm>
        </p:grpSpPr>
        <p:sp>
          <p:nvSpPr>
            <p:cNvPr id="5" name="Rectangle 4">
              <a:extLst>
                <a:ext uri="{FF2B5EF4-FFF2-40B4-BE49-F238E27FC236}">
                  <a16:creationId xmlns:a16="http://schemas.microsoft.com/office/drawing/2014/main" id="{E3A43FE9-8759-EC3F-1B5E-80C390BAFAF3}"/>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1512A9-4FBC-1F29-AF87-4413F6A4E0F7}"/>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8" name="Title 1">
            <a:extLst>
              <a:ext uri="{FF2B5EF4-FFF2-40B4-BE49-F238E27FC236}">
                <a16:creationId xmlns:a16="http://schemas.microsoft.com/office/drawing/2014/main" id="{35EBB46A-FE63-13A6-C067-6F1A05219121}"/>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19A5B378-E4C0-2069-0232-7B3F7B14AD20}"/>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3425241-CDB5-2F2B-2B2F-32C0FB3CF3F3}"/>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32219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B76725-0B78-3333-AAA7-3F1D8967B4F1}"/>
              </a:ext>
            </a:extLst>
          </p:cNvPr>
          <p:cNvPicPr>
            <a:picLocks noChangeAspect="1"/>
          </p:cNvPicPr>
          <p:nvPr userDrawn="1"/>
        </p:nvPicPr>
        <p:blipFill>
          <a:blip r:embed="rId2"/>
          <a:srcRect/>
          <a:stretch/>
        </p:blipFill>
        <p:spPr>
          <a:xfrm>
            <a:off x="786" y="0"/>
            <a:ext cx="12191212" cy="6857557"/>
          </a:xfrm>
          <a:prstGeom prst="rect">
            <a:avLst/>
          </a:prstGeom>
        </p:spPr>
      </p:pic>
      <p:grpSp>
        <p:nvGrpSpPr>
          <p:cNvPr id="4" name="Group 3">
            <a:extLst>
              <a:ext uri="{FF2B5EF4-FFF2-40B4-BE49-F238E27FC236}">
                <a16:creationId xmlns:a16="http://schemas.microsoft.com/office/drawing/2014/main" id="{399D540C-CBC4-AFF1-9FF4-ED18C9AEDC66}"/>
              </a:ext>
            </a:extLst>
          </p:cNvPr>
          <p:cNvGrpSpPr/>
          <p:nvPr userDrawn="1"/>
        </p:nvGrpSpPr>
        <p:grpSpPr>
          <a:xfrm>
            <a:off x="0" y="6181725"/>
            <a:ext cx="1343025" cy="698500"/>
            <a:chOff x="0" y="-12184"/>
            <a:chExt cx="1343025" cy="698500"/>
          </a:xfrm>
        </p:grpSpPr>
        <p:sp>
          <p:nvSpPr>
            <p:cNvPr id="7" name="Rectangle 6">
              <a:extLst>
                <a:ext uri="{FF2B5EF4-FFF2-40B4-BE49-F238E27FC236}">
                  <a16:creationId xmlns:a16="http://schemas.microsoft.com/office/drawing/2014/main" id="{1B9198AB-FE4D-2B93-CB2D-0068E9523474}"/>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D4DD22-65A0-B11D-4AC1-0D44CF1E8F20}"/>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8" name="Title 1">
            <a:extLst>
              <a:ext uri="{FF2B5EF4-FFF2-40B4-BE49-F238E27FC236}">
                <a16:creationId xmlns:a16="http://schemas.microsoft.com/office/drawing/2014/main" id="{BD4929B7-C6B3-071A-617B-7416AD0C1F26}"/>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91FE838E-3BDD-3741-BA19-D3CF32E30723}"/>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00065E2B-6C7C-ECD3-BC6A-2D96A88D24B7}"/>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189092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l="82500"/>
          <a:stretch/>
        </p:blipFill>
        <p:spPr>
          <a:xfrm>
            <a:off x="10058400" y="0"/>
            <a:ext cx="2133600" cy="6858000"/>
          </a:xfrm>
          <a:prstGeom prst="rect">
            <a:avLst/>
          </a:prstGeom>
        </p:spPr>
      </p:pic>
      <p:sp>
        <p:nvSpPr>
          <p:cNvPr id="4" name="Title 1">
            <a:extLst>
              <a:ext uri="{FF2B5EF4-FFF2-40B4-BE49-F238E27FC236}">
                <a16:creationId xmlns:a16="http://schemas.microsoft.com/office/drawing/2014/main" id="{323044AD-7914-F595-9CF2-95CDF6DAB1E4}"/>
              </a:ext>
            </a:extLst>
          </p:cNvPr>
          <p:cNvSpPr>
            <a:spLocks noGrp="1"/>
          </p:cNvSpPr>
          <p:nvPr>
            <p:ph type="title"/>
          </p:nvPr>
        </p:nvSpPr>
        <p:spPr>
          <a:xfrm>
            <a:off x="596900" y="293482"/>
            <a:ext cx="92964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0A11EC6C-7C4E-AB87-2C78-D09076A060B8}"/>
              </a:ext>
            </a:extLst>
          </p:cNvPr>
          <p:cNvSpPr>
            <a:spLocks noGrp="1"/>
          </p:cNvSpPr>
          <p:nvPr>
            <p:ph idx="1"/>
          </p:nvPr>
        </p:nvSpPr>
        <p:spPr>
          <a:xfrm>
            <a:off x="596900" y="1854810"/>
            <a:ext cx="92964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AF0DC89A-2E07-E671-4522-553F9D6B1447}"/>
              </a:ext>
            </a:extLst>
          </p:cNvPr>
          <p:cNvCxnSpPr>
            <a:cxnSpLocks/>
          </p:cNvCxnSpPr>
          <p:nvPr userDrawn="1"/>
        </p:nvCxnSpPr>
        <p:spPr>
          <a:xfrm flipH="1">
            <a:off x="1320800" y="370072"/>
            <a:ext cx="10871200" cy="0"/>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9" name="Slide Number Placeholder 5">
            <a:extLst>
              <a:ext uri="{FF2B5EF4-FFF2-40B4-BE49-F238E27FC236}">
                <a16:creationId xmlns:a16="http://schemas.microsoft.com/office/drawing/2014/main" id="{92C03081-4E4A-CBBC-4C35-6C5CF02C715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85620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A65FB0-D5E0-EB8D-17B0-BEFC54CE4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B9A289-4902-A41F-CB51-17F0AE148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BB4E7C9-7D30-CC19-F767-6AEBE2A482A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pic>
        <p:nvPicPr>
          <p:cNvPr id="5" name="Picture 4" descr="A logo with red and blue letters&#10;&#10;Description automatically generated">
            <a:extLst>
              <a:ext uri="{FF2B5EF4-FFF2-40B4-BE49-F238E27FC236}">
                <a16:creationId xmlns:a16="http://schemas.microsoft.com/office/drawing/2014/main" id="{D8BB28C3-8759-2177-2662-026CEF4C73CA}"/>
              </a:ext>
            </a:extLst>
          </p:cNvPr>
          <p:cNvPicPr>
            <a:picLocks noChangeAspect="1"/>
          </p:cNvPicPr>
          <p:nvPr userDrawn="1"/>
        </p:nvPicPr>
        <p:blipFill>
          <a:blip r:embed="rId19"/>
          <a:stretch>
            <a:fillRect/>
          </a:stretch>
        </p:blipFill>
        <p:spPr>
          <a:xfrm>
            <a:off x="326066" y="6127417"/>
            <a:ext cx="1177028" cy="517519"/>
          </a:xfrm>
          <a:prstGeom prst="rect">
            <a:avLst/>
          </a:prstGeom>
        </p:spPr>
      </p:pic>
    </p:spTree>
    <p:extLst>
      <p:ext uri="{BB962C8B-B14F-4D97-AF65-F5344CB8AC3E}">
        <p14:creationId xmlns:p14="http://schemas.microsoft.com/office/powerpoint/2010/main" val="4868608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3" r:id="rId3"/>
    <p:sldLayoutId id="2147483682" r:id="rId4"/>
    <p:sldLayoutId id="2147483650" r:id="rId5"/>
    <p:sldLayoutId id="2147483671" r:id="rId6"/>
    <p:sldLayoutId id="2147483673" r:id="rId7"/>
    <p:sldLayoutId id="2147483672" r:id="rId8"/>
    <p:sldLayoutId id="2147483674" r:id="rId9"/>
    <p:sldLayoutId id="2147483676" r:id="rId10"/>
    <p:sldLayoutId id="2147483677" r:id="rId11"/>
    <p:sldLayoutId id="2147483680" r:id="rId12"/>
    <p:sldLayoutId id="2147483660" r:id="rId13"/>
    <p:sldLayoutId id="2147483663" r:id="rId14"/>
    <p:sldLayoutId id="2147483661" r:id="rId15"/>
    <p:sldLayoutId id="2147483681" r:id="rId16"/>
    <p:sldLayoutId id="2147483684" r:id="rId17"/>
  </p:sldLayoutIdLst>
  <p:hf hdr="0" ftr="0" dt="0"/>
  <p:txStyles>
    <p:titleStyle>
      <a:lvl1pPr algn="l" defTabSz="914400" rtl="0" eaLnBrk="1" latinLnBrk="0" hangingPunct="1">
        <a:lnSpc>
          <a:spcPct val="90000"/>
        </a:lnSpc>
        <a:spcBef>
          <a:spcPct val="0"/>
        </a:spcBef>
        <a:buNone/>
        <a:defRPr sz="4400" kern="1200">
          <a:solidFill>
            <a:srgbClr val="25205E"/>
          </a:solidFill>
          <a:latin typeface="Arial Bold" panose="020B0704020202020204" pitchFamily="34" charset="0"/>
          <a:ea typeface="+mj-ea"/>
          <a:cs typeface="Arial Bold" panose="020B0704020202020204" pitchFamily="34" charset="0"/>
        </a:defRPr>
      </a:lvl1pPr>
    </p:titleStyle>
    <p:bodyStyle>
      <a:lvl1pPr marL="342900" indent="-342900" algn="l" defTabSz="914400" rtl="0" eaLnBrk="1" latinLnBrk="0" hangingPunct="1">
        <a:lnSpc>
          <a:spcPct val="90000"/>
        </a:lnSpc>
        <a:spcBef>
          <a:spcPts val="1000"/>
        </a:spcBef>
        <a:buClr>
          <a:srgbClr val="AB1E2C"/>
        </a:buClr>
        <a:buSzPct val="50000"/>
        <a:buFont typeface="Garamond" panose="02020404030301010803" pitchFamily="18" charset="0"/>
        <a:buChar char="►"/>
        <a:defRPr sz="3600" kern="1200">
          <a:solidFill>
            <a:srgbClr val="000000"/>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Clr>
          <a:srgbClr val="A91D2C"/>
        </a:buClr>
        <a:buFont typeface="Garamond" panose="02020404030301010803" pitchFamily="18" charset="0"/>
        <a:buChar char="▪"/>
        <a:defRPr sz="3000" kern="1200">
          <a:solidFill>
            <a:srgbClr val="000000"/>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Clr>
          <a:srgbClr val="A91D2C"/>
        </a:buClr>
        <a:buFont typeface="Garamond" panose="02020404030301010803" pitchFamily="18" charset="0"/>
        <a:buChar char="»"/>
        <a:defRPr sz="2800" kern="1200">
          <a:solidFill>
            <a:srgbClr val="000000"/>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Clr>
          <a:srgbClr val="A91D2C"/>
        </a:buClr>
        <a:buFont typeface="Garamond" panose="02020404030301010803" pitchFamily="18" charset="0"/>
        <a:buChar char="•"/>
        <a:defRPr sz="2400" kern="1200">
          <a:solidFill>
            <a:srgbClr val="000000"/>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Clr>
          <a:srgbClr val="A91D2C"/>
        </a:buClr>
        <a:buFont typeface="Garamond" panose="02020404030301010803" pitchFamily="18" charset="0"/>
        <a:buChar char="−"/>
        <a:defRPr sz="2000" kern="1200">
          <a:solidFill>
            <a:srgbClr val="000000"/>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A901F1-5573-F3CA-EA77-47887AEEEB82}"/>
              </a:ext>
            </a:extLst>
          </p:cNvPr>
          <p:cNvSpPr>
            <a:spLocks noGrp="1"/>
          </p:cNvSpPr>
          <p:nvPr>
            <p:ph type="ctrTitle"/>
          </p:nvPr>
        </p:nvSpPr>
        <p:spPr/>
        <p:txBody>
          <a:bodyPr>
            <a:normAutofit fontScale="90000"/>
          </a:bodyPr>
          <a:lstStyle/>
          <a:p>
            <a:r>
              <a:rPr lang="en-US" dirty="0"/>
              <a:t>Impact of Inbreeding in Holstein Dairy Cattle</a:t>
            </a:r>
          </a:p>
        </p:txBody>
      </p:sp>
      <p:sp>
        <p:nvSpPr>
          <p:cNvPr id="6" name="Content Placeholder 5">
            <a:extLst>
              <a:ext uri="{FF2B5EF4-FFF2-40B4-BE49-F238E27FC236}">
                <a16:creationId xmlns:a16="http://schemas.microsoft.com/office/drawing/2014/main" id="{7611AD10-B51D-F79B-3D8B-2EB7D28DA59C}"/>
              </a:ext>
            </a:extLst>
          </p:cNvPr>
          <p:cNvSpPr>
            <a:spLocks noGrp="1"/>
          </p:cNvSpPr>
          <p:nvPr>
            <p:ph idx="1"/>
          </p:nvPr>
        </p:nvSpPr>
        <p:spPr/>
        <p:txBody>
          <a:bodyPr/>
          <a:lstStyle/>
          <a:p>
            <a:r>
              <a:rPr lang="en-US" dirty="0"/>
              <a:t>Dr. John B. Cole</a:t>
            </a:r>
          </a:p>
        </p:txBody>
      </p:sp>
      <p:sp>
        <p:nvSpPr>
          <p:cNvPr id="7" name="Content Placeholder 6">
            <a:extLst>
              <a:ext uri="{FF2B5EF4-FFF2-40B4-BE49-F238E27FC236}">
                <a16:creationId xmlns:a16="http://schemas.microsoft.com/office/drawing/2014/main" id="{ACB87463-3F75-EABA-4259-D9697FAB4874}"/>
              </a:ext>
            </a:extLst>
          </p:cNvPr>
          <p:cNvSpPr>
            <a:spLocks noGrp="1"/>
          </p:cNvSpPr>
          <p:nvPr>
            <p:ph idx="10"/>
          </p:nvPr>
        </p:nvSpPr>
        <p:spPr>
          <a:xfrm>
            <a:off x="592282" y="5726021"/>
            <a:ext cx="11003973" cy="534809"/>
          </a:xfrm>
        </p:spPr>
        <p:txBody>
          <a:bodyPr/>
          <a:lstStyle/>
          <a:p>
            <a:r>
              <a:rPr lang="en-US" dirty="0"/>
              <a:t>ISU Extension &amp; Outreach Dairy Webinar | May 29, 2025</a:t>
            </a:r>
          </a:p>
        </p:txBody>
      </p:sp>
    </p:spTree>
    <p:extLst>
      <p:ext uri="{BB962C8B-B14F-4D97-AF65-F5344CB8AC3E}">
        <p14:creationId xmlns:p14="http://schemas.microsoft.com/office/powerpoint/2010/main" val="1361318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F9DE-72FF-6C77-6B1E-24C09D9429A5}"/>
              </a:ext>
            </a:extLst>
          </p:cNvPr>
          <p:cNvSpPr>
            <a:spLocks noGrp="1"/>
          </p:cNvSpPr>
          <p:nvPr>
            <p:ph type="title"/>
          </p:nvPr>
        </p:nvSpPr>
        <p:spPr/>
        <p:txBody>
          <a:bodyPr/>
          <a:lstStyle/>
          <a:p>
            <a:r>
              <a:rPr lang="en-US" dirty="0"/>
              <a:t>Sometimes, inbreeding is deliberate</a:t>
            </a:r>
          </a:p>
        </p:txBody>
      </p:sp>
      <p:sp>
        <p:nvSpPr>
          <p:cNvPr id="3" name="Content Placeholder 2">
            <a:extLst>
              <a:ext uri="{FF2B5EF4-FFF2-40B4-BE49-F238E27FC236}">
                <a16:creationId xmlns:a16="http://schemas.microsoft.com/office/drawing/2014/main" id="{72D524AD-0C21-11BB-AD04-A0D2C0DC9C80}"/>
              </a:ext>
            </a:extLst>
          </p:cNvPr>
          <p:cNvSpPr>
            <a:spLocks noGrp="1"/>
          </p:cNvSpPr>
          <p:nvPr>
            <p:ph idx="1"/>
          </p:nvPr>
        </p:nvSpPr>
        <p:spPr/>
        <p:txBody>
          <a:bodyPr/>
          <a:lstStyle/>
          <a:p>
            <a:r>
              <a:rPr lang="en-US" dirty="0"/>
              <a:t>Terminal crosses in livestock</a:t>
            </a:r>
          </a:p>
          <a:p>
            <a:pPr lvl="1"/>
            <a:r>
              <a:rPr lang="en-US" dirty="0"/>
              <a:t>This is very common in, e.g., poultry and swine breeding</a:t>
            </a:r>
          </a:p>
          <a:p>
            <a:r>
              <a:rPr lang="en-US" dirty="0"/>
              <a:t>Inbred lines in crop breeding</a:t>
            </a:r>
          </a:p>
          <a:p>
            <a:pPr lvl="1"/>
            <a:r>
              <a:rPr lang="en-US" dirty="0"/>
              <a:t>e.g., maize and wheat</a:t>
            </a:r>
          </a:p>
          <a:p>
            <a:r>
              <a:rPr lang="en-US" dirty="0"/>
              <a:t>Species in which fixation of phenotypic characteristics are more important than performance</a:t>
            </a:r>
          </a:p>
          <a:p>
            <a:r>
              <a:rPr lang="en-US" dirty="0"/>
              <a:t>Horses</a:t>
            </a:r>
          </a:p>
        </p:txBody>
      </p:sp>
    </p:spTree>
    <p:extLst>
      <p:ext uri="{BB962C8B-B14F-4D97-AF65-F5344CB8AC3E}">
        <p14:creationId xmlns:p14="http://schemas.microsoft.com/office/powerpoint/2010/main" val="2287744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6f585ac597_0_35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fontScale="90000"/>
          </a:bodyPr>
          <a:lstStyle/>
          <a:p>
            <a:r>
              <a:rPr lang="en-US" dirty="0"/>
              <a:t>New inbreeding matters more than old inbreeding</a:t>
            </a:r>
            <a:endParaRPr dirty="0"/>
          </a:p>
        </p:txBody>
      </p:sp>
    </p:spTree>
    <p:extLst>
      <p:ext uri="{BB962C8B-B14F-4D97-AF65-F5344CB8AC3E}">
        <p14:creationId xmlns:p14="http://schemas.microsoft.com/office/powerpoint/2010/main" val="1362434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Holstein cattle </a:t>
            </a:r>
            <a:r>
              <a:rPr lang="en-US" sz="3300" dirty="0"/>
              <a:t>(proven genotyped bulls)</a:t>
            </a:r>
          </a:p>
        </p:txBody>
      </p:sp>
      <p:grpSp>
        <p:nvGrpSpPr>
          <p:cNvPr id="9" name="Group 8">
            <a:extLst>
              <a:ext uri="{FF2B5EF4-FFF2-40B4-BE49-F238E27FC236}">
                <a16:creationId xmlns:a16="http://schemas.microsoft.com/office/drawing/2014/main" id="{18288AA4-C2E1-75B3-13DA-062E960E0A7C}"/>
              </a:ext>
            </a:extLst>
          </p:cNvPr>
          <p:cNvGrpSpPr/>
          <p:nvPr/>
        </p:nvGrpSpPr>
        <p:grpSpPr>
          <a:xfrm>
            <a:off x="843673" y="1308847"/>
            <a:ext cx="10751423" cy="4939553"/>
            <a:chOff x="1674645" y="2617694"/>
            <a:chExt cx="21502846" cy="9879106"/>
          </a:xfrm>
        </p:grpSpPr>
        <p:graphicFrame>
          <p:nvGraphicFramePr>
            <p:cNvPr id="7" name="Chart 6">
              <a:extLst>
                <a:ext uri="{FF2B5EF4-FFF2-40B4-BE49-F238E27FC236}">
                  <a16:creationId xmlns:a16="http://schemas.microsoft.com/office/drawing/2014/main" id="{494E559F-04DF-03DD-A4DC-FB93DC0C1C1C}"/>
                </a:ext>
              </a:extLst>
            </p:cNvPr>
            <p:cNvGraphicFramePr>
              <a:graphicFrameLocks/>
            </p:cNvGraphicFramePr>
            <p:nvPr/>
          </p:nvGraphicFramePr>
          <p:xfrm>
            <a:off x="1674645" y="2617694"/>
            <a:ext cx="21009300" cy="9879106"/>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21;g27280f0808f_0_30">
              <a:extLst>
                <a:ext uri="{FF2B5EF4-FFF2-40B4-BE49-F238E27FC236}">
                  <a16:creationId xmlns:a16="http://schemas.microsoft.com/office/drawing/2014/main" id="{7AEE9447-E850-FD1E-CDAA-BFC810EEB57B}"/>
                </a:ext>
              </a:extLst>
            </p:cNvPr>
            <p:cNvSpPr txBox="1"/>
            <p:nvPr/>
          </p:nvSpPr>
          <p:spPr>
            <a:xfrm>
              <a:off x="20424335" y="11523144"/>
              <a:ext cx="2753156" cy="492212"/>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CDCB (2024)</a:t>
              </a:r>
              <a:endParaRPr sz="1400" dirty="0"/>
            </a:p>
          </p:txBody>
        </p:sp>
      </p:grpSp>
    </p:spTree>
    <p:extLst>
      <p:ext uri="{BB962C8B-B14F-4D97-AF65-F5344CB8AC3E}">
        <p14:creationId xmlns:p14="http://schemas.microsoft.com/office/powerpoint/2010/main" val="1377484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B3E2-CC1F-E445-BAF3-4D8A71B5C4CA}"/>
              </a:ext>
            </a:extLst>
          </p:cNvPr>
          <p:cNvSpPr>
            <a:spLocks noGrp="1"/>
          </p:cNvSpPr>
          <p:nvPr>
            <p:ph type="title"/>
          </p:nvPr>
        </p:nvSpPr>
        <p:spPr/>
        <p:txBody>
          <a:bodyPr>
            <a:normAutofit/>
          </a:bodyPr>
          <a:lstStyle/>
          <a:p>
            <a:r>
              <a:rPr lang="en-US" dirty="0"/>
              <a:t>PINE-TREE ACURA-ET (029HO18960)</a:t>
            </a:r>
          </a:p>
        </p:txBody>
      </p:sp>
      <p:sp>
        <p:nvSpPr>
          <p:cNvPr id="3" name="Rectangle 2">
            <a:extLst>
              <a:ext uri="{FF2B5EF4-FFF2-40B4-BE49-F238E27FC236}">
                <a16:creationId xmlns:a16="http://schemas.microsoft.com/office/drawing/2014/main" id="{841B5F1C-DA0E-A745-AF14-3B42CF16B0C7}"/>
              </a:ext>
            </a:extLst>
          </p:cNvPr>
          <p:cNvSpPr/>
          <p:nvPr/>
        </p:nvSpPr>
        <p:spPr>
          <a:xfrm>
            <a:off x="1627648" y="1306538"/>
            <a:ext cx="9004493" cy="4862870"/>
          </a:xfrm>
          <a:prstGeom prst="rect">
            <a:avLst/>
          </a:prstGeom>
        </p:spPr>
        <p:txBody>
          <a:bodyPr wrap="square">
            <a:spAutoFit/>
          </a:bodyPr>
          <a:lstStyle/>
          <a:p>
            <a:r>
              <a:rPr lang="en-US" sz="1000" dirty="0">
                <a:latin typeface="Courier" pitchFamily="2" charset="0"/>
                <a:ea typeface="Calibri" panose="020F0502020204030204" pitchFamily="34" charset="0"/>
                <a:cs typeface="Times New Roman" panose="02020603050405020304" pitchFamily="18" charset="0"/>
              </a:rPr>
              <a:t>			        HOUSA000139005002   2007-09-17  COYNE-FARMS DORCY-ET            1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FFFF00"/>
                </a:highlight>
                <a:latin typeface="Courier" pitchFamily="2" charset="0"/>
                <a:ea typeface="Calibri" panose="020F0502020204030204" pitchFamily="34" charset="0"/>
                <a:cs typeface="Times New Roman" panose="02020603050405020304" pitchFamily="18" charset="0"/>
              </a:rPr>
              <a:t>HO840003006972816              2010-06-22  MOUNTFIELD SSI DCY MOGUL-ET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HOUSA000062784081   2006-04-23  MOUNTFIELD MARSH MAXINE-ET      1   58k</a:t>
            </a:r>
          </a:p>
          <a:p>
            <a:r>
              <a:rPr lang="en-US" sz="1000" dirty="0">
                <a:latin typeface="Courier" pitchFamily="2" charset="0"/>
                <a:ea typeface="Calibri" panose="020F0502020204030204" pitchFamily="34" charset="0"/>
                <a:cs typeface="Times New Roman" panose="02020603050405020304" pitchFamily="18" charset="0"/>
              </a:rPr>
              <a:t>                      HOUSA000072254526                         2013-01-05  WOODCREST MOGUL YODER-ET        8   77k</a:t>
            </a:r>
          </a:p>
          <a:p>
            <a:r>
              <a:rPr lang="en-US" sz="1000" dirty="0">
                <a:latin typeface="Courier" pitchFamily="2" charset="0"/>
                <a:ea typeface="Calibri" panose="020F0502020204030204" pitchFamily="34" charset="0"/>
                <a:cs typeface="Times New Roman" panose="02020603050405020304" pitchFamily="18" charset="0"/>
              </a:rPr>
              <a:t>                                            HOUSA000060597003   2003-03-03  ENSENADA TABOO PLANET-ET        4  778k</a:t>
            </a:r>
          </a:p>
          <a:p>
            <a:r>
              <a:rPr lang="en-US" sz="1000" dirty="0">
                <a:latin typeface="Courier" pitchFamily="2" charset="0"/>
                <a:ea typeface="Calibri" panose="020F0502020204030204" pitchFamily="34" charset="0"/>
                <a:cs typeface="Times New Roman" panose="02020603050405020304" pitchFamily="18" charset="0"/>
              </a:rPr>
              <a:t>                                 HO840003008363689              2011-03-21  WOODCREST PLANET YAKARA-ET      3    3k</a:t>
            </a:r>
          </a:p>
          <a:p>
            <a:r>
              <a:rPr lang="en-US" sz="1000" dirty="0">
                <a:latin typeface="Courier" pitchFamily="2" charset="0"/>
                <a:ea typeface="Calibri" panose="020F0502020204030204" pitchFamily="34" charset="0"/>
                <a:cs typeface="Times New Roman" panose="02020603050405020304" pitchFamily="18" charset="0"/>
              </a:rPr>
              <a:t>                                            HOUSA000066893887   2009-05-18  COYNE-FARMS BKEYE YVONNE-ET     1   58k</a:t>
            </a:r>
          </a:p>
          <a:p>
            <a:r>
              <a:rPr lang="en-US" sz="1000" dirty="0">
                <a:latin typeface="Courier" pitchFamily="2" charset="0"/>
                <a:ea typeface="Calibri" panose="020F0502020204030204" pitchFamily="34" charset="0"/>
                <a:cs typeface="Times New Roman" panose="02020603050405020304" pitchFamily="18" charset="0"/>
              </a:rPr>
              <a:t>           HO840003128557482                                    2015-11-15  ABS ACHIEVER-ET                17  140k</a:t>
            </a:r>
          </a:p>
          <a:p>
            <a:r>
              <a:rPr lang="en-US" sz="1000" dirty="0">
                <a:latin typeface="Courier" pitchFamily="2" charset="0"/>
                <a:ea typeface="Calibri" panose="020F0502020204030204" pitchFamily="34" charset="0"/>
                <a:cs typeface="Times New Roman" panose="02020603050405020304" pitchFamily="18" charset="0"/>
              </a:rPr>
              <a:t>                                            HOUSA000060996956   2004-10-31  BADGER-BLUFF FANNY FREDDIE      1   58k</a:t>
            </a:r>
          </a:p>
          <a:p>
            <a:r>
              <a:rPr lang="en-US" sz="1000" dirty="0">
                <a:latin typeface="Courier" pitchFamily="2" charset="0"/>
                <a:ea typeface="Calibri" panose="020F0502020204030204" pitchFamily="34" charset="0"/>
                <a:cs typeface="Times New Roman" panose="02020603050405020304" pitchFamily="18" charset="0"/>
              </a:rPr>
              <a:t>                                 HONLD000543756297              2011-06-16  APINA ALTAEMBASSY-ET            2   58k</a:t>
            </a:r>
          </a:p>
          <a:p>
            <a:r>
              <a:rPr lang="en-US" sz="1000" dirty="0">
                <a:latin typeface="Courier" pitchFamily="2" charset="0"/>
                <a:ea typeface="Calibri" panose="020F0502020204030204" pitchFamily="34" charset="0"/>
                <a:cs typeface="Times New Roman" panose="02020603050405020304" pitchFamily="18" charset="0"/>
              </a:rPr>
              <a:t>                                            HOUSA000064969166   2008-12-01  STRAUSSDALE PLANET ELLA         1   58k</a:t>
            </a:r>
          </a:p>
          <a:p>
            <a:r>
              <a:rPr lang="en-US" sz="1000" dirty="0">
                <a:latin typeface="Courier" pitchFamily="2" charset="0"/>
                <a:ea typeface="Calibri" panose="020F0502020204030204" pitchFamily="34" charset="0"/>
                <a:cs typeface="Times New Roman" panose="02020603050405020304" pitchFamily="18" charset="0"/>
              </a:rPr>
              <a:t>                      HO840003013177242                         2013-09-30  COMPASS-TRT AMRC AE J925-ET     8   77k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HOUSA000070640281              2011-07-26  SEAGULL-BAY MISS AMERICA-ET     2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FF"/>
                </a:highlight>
                <a:latin typeface="Courier" pitchFamily="2" charset="0"/>
                <a:ea typeface="Calibri" panose="020F0502020204030204" pitchFamily="34" charset="0"/>
                <a:cs typeface="Times New Roman" panose="02020603050405020304" pitchFamily="18" charset="0"/>
              </a:rPr>
              <a:t>HOUSA000066228178   2009-04-16  AMMON-PEACHEY SHAUNA-ET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HO840003142332520                                               2017-11-25  PINE-TREE ACURA-ET             17  140k</a:t>
            </a:r>
          </a:p>
          <a:p>
            <a:r>
              <a:rPr lang="en-US" sz="1000" dirty="0">
                <a:latin typeface="Courier" pitchFamily="2" charset="0"/>
                <a:ea typeface="Calibri" panose="020F0502020204030204" pitchFamily="34" charset="0"/>
                <a:cs typeface="Times New Roman" panose="02020603050405020304" pitchFamily="18" charset="0"/>
              </a:rPr>
              <a:t>                                            HOUSA000069398748   2010-06-30  MOUNTFIELD MSY MAURICE-ET       2   58k</a:t>
            </a:r>
          </a:p>
          <a:p>
            <a:r>
              <a:rPr lang="en-US" sz="1000" dirty="0">
                <a:latin typeface="Courier" pitchFamily="2" charset="0"/>
                <a:ea typeface="Calibri" panose="020F0502020204030204" pitchFamily="34" charset="0"/>
                <a:cs typeface="Times New Roman" panose="02020603050405020304" pitchFamily="18" charset="0"/>
              </a:rPr>
              <a:t>                                 HO840003009554583              2012-05-22  S-S-I MAURICE PARTYROCK-ET      2   58k</a:t>
            </a:r>
          </a:p>
          <a:p>
            <a:r>
              <a:rPr lang="en-US" sz="1000" dirty="0">
                <a:latin typeface="Courier" pitchFamily="2" charset="0"/>
                <a:ea typeface="Calibri" panose="020F0502020204030204" pitchFamily="34" charset="0"/>
                <a:cs typeface="Times New Roman" panose="02020603050405020304" pitchFamily="18" charset="0"/>
              </a:rPr>
              <a:t>                                            HO840003006972817   2010-06-22  JK-GOLD SSI DORCYPIE7042-ET     1   58k</a:t>
            </a:r>
          </a:p>
          <a:p>
            <a:r>
              <a:rPr lang="en-US" sz="1000" dirty="0">
                <a:latin typeface="Courier" pitchFamily="2" charset="0"/>
                <a:ea typeface="Calibri" panose="020F0502020204030204" pitchFamily="34" charset="0"/>
                <a:cs typeface="Times New Roman" panose="02020603050405020304" pitchFamily="18" charset="0"/>
              </a:rPr>
              <a:t>                      HO840003014334961                         2014-01-01  S-S-I PARTYROCK PROFIT-ET       8   77k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FFFF00"/>
                </a:highlight>
                <a:latin typeface="Courier" pitchFamily="2" charset="0"/>
                <a:ea typeface="Calibri" panose="020F0502020204030204" pitchFamily="34" charset="0"/>
                <a:cs typeface="Times New Roman" panose="02020603050405020304" pitchFamily="18" charset="0"/>
              </a:rPr>
              <a:t>HO840003006972816   2010-06-22  MOUNTFIELD SSI DCY MOGUL-ET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HO840003009554577              2012-05-17  S-S-I MOGUL MAHO 8054-ET        7    9k</a:t>
            </a:r>
          </a:p>
          <a:p>
            <a:r>
              <a:rPr lang="en-US" sz="1000" dirty="0">
                <a:latin typeface="Courier" pitchFamily="2" charset="0"/>
                <a:ea typeface="Calibri" panose="020F0502020204030204" pitchFamily="34" charset="0"/>
                <a:cs typeface="Times New Roman" panose="02020603050405020304" pitchFamily="18" charset="0"/>
              </a:rPr>
              <a:t>                                            HO840003004672693   2010-08-26  S-S-I ROBUST MAHO 7083-ET       2   58k</a:t>
            </a:r>
          </a:p>
          <a:p>
            <a:r>
              <a:rPr lang="en-US" sz="1000" dirty="0">
                <a:latin typeface="Courier" pitchFamily="2" charset="0"/>
                <a:ea typeface="Calibri" panose="020F0502020204030204" pitchFamily="34" charset="0"/>
                <a:cs typeface="Times New Roman" panose="02020603050405020304" pitchFamily="18" charset="0"/>
              </a:rPr>
              <a:t>           HO840003132116871                                    2016-03-13  PINE-TREE 9882 PROF 7019-ET    20   19k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HOUSA000069981349              2010-12-28  SEAGULL-BAY SUPERSIRE-ET        2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FF"/>
                </a:highlight>
                <a:latin typeface="Courier" pitchFamily="2" charset="0"/>
                <a:ea typeface="Calibri" panose="020F0502020204030204" pitchFamily="34" charset="0"/>
                <a:cs typeface="Times New Roman" panose="02020603050405020304" pitchFamily="18" charset="0"/>
              </a:rPr>
              <a:t>HOUSA000066228178   2009-04-16  AMMON-PEACHEY SHAUNA-ET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HO840003011890130                         2013-12-02  OCD SUPERSIRE 9882-ET          17  140k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00"/>
                </a:highlight>
                <a:latin typeface="Courier" pitchFamily="2" charset="0"/>
                <a:ea typeface="Calibri" panose="020F0502020204030204" pitchFamily="34" charset="0"/>
                <a:cs typeface="Times New Roman" panose="02020603050405020304" pitchFamily="18" charset="0"/>
              </a:rPr>
              <a:t>HOUSA000064966739   2008-12-23  ROYLANE SOCRA ROBUST-ET         1   58k</a:t>
            </a:r>
            <a:endParaRPr lang="en-US" sz="1000" dirty="0">
              <a:latin typeface="Courier" pitchFamily="2" charset="0"/>
              <a:ea typeface="Calibri" panose="020F0502020204030204" pitchFamily="34" charset="0"/>
              <a:cs typeface="Times New Roman" panose="02020603050405020304" pitchFamily="18" charset="0"/>
            </a:endParaRPr>
          </a:p>
          <a:p>
            <a:r>
              <a:rPr lang="en-US" sz="1000" dirty="0">
                <a:latin typeface="Courier" pitchFamily="2" charset="0"/>
                <a:ea typeface="Calibri" panose="020F0502020204030204" pitchFamily="34" charset="0"/>
                <a:cs typeface="Times New Roman" panose="02020603050405020304" pitchFamily="18" charset="0"/>
              </a:rPr>
              <a:t>                                 HO840003008315320              2011-03-08  OCD ROBUST SHIMMER-ET           2   58k</a:t>
            </a:r>
          </a:p>
          <a:p>
            <a:r>
              <a:rPr lang="en-US" sz="1000" dirty="0">
                <a:latin typeface="Courier" pitchFamily="2" charset="0"/>
                <a:ea typeface="Calibri" panose="020F0502020204030204" pitchFamily="34" charset="0"/>
                <a:cs typeface="Times New Roman" panose="02020603050405020304" pitchFamily="18" charset="0"/>
              </a:rPr>
              <a:t>                                            </a:t>
            </a:r>
            <a:r>
              <a:rPr lang="en-US" sz="1000" dirty="0">
                <a:highlight>
                  <a:srgbClr val="00FFFF"/>
                </a:highlight>
                <a:latin typeface="Courier" pitchFamily="2" charset="0"/>
                <a:ea typeface="Calibri" panose="020F0502020204030204" pitchFamily="34" charset="0"/>
                <a:cs typeface="Times New Roman" panose="02020603050405020304" pitchFamily="18" charset="0"/>
              </a:rPr>
              <a:t>HOUSA000066228180   2009-04-18  AMMON-PEACHEY SHANA-ET          1   58k</a:t>
            </a:r>
            <a:endParaRPr lang="en-US" sz="1000" dirty="0">
              <a:effectLst/>
              <a:latin typeface="Courier" pitchFamily="2"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ECD18CF-FB3A-A44B-A152-B95A28416C9B}"/>
              </a:ext>
            </a:extLst>
          </p:cNvPr>
          <p:cNvGraphicFramePr>
            <a:graphicFrameLocks noGrp="1"/>
          </p:cNvGraphicFramePr>
          <p:nvPr>
            <p:extLst>
              <p:ext uri="{D42A27DB-BD31-4B8C-83A1-F6EECF244321}">
                <p14:modId xmlns:p14="http://schemas.microsoft.com/office/powerpoint/2010/main" val="3037418082"/>
              </p:ext>
            </p:extLst>
          </p:nvPr>
        </p:nvGraphicFramePr>
        <p:xfrm>
          <a:off x="96819" y="3046347"/>
          <a:ext cx="1463040" cy="1383252"/>
        </p:xfrm>
        <a:graphic>
          <a:graphicData uri="http://schemas.openxmlformats.org/drawingml/2006/table">
            <a:tbl>
              <a:tblPr firstRow="1" bandRow="1">
                <a:tableStyleId>{2D5ABB26-0587-4C30-8999-92F81FD0307C}</a:tableStyleId>
              </a:tblPr>
              <a:tblGrid>
                <a:gridCol w="631261">
                  <a:extLst>
                    <a:ext uri="{9D8B030D-6E8A-4147-A177-3AD203B41FA5}">
                      <a16:colId xmlns:a16="http://schemas.microsoft.com/office/drawing/2014/main" val="2448469817"/>
                    </a:ext>
                  </a:extLst>
                </a:gridCol>
                <a:gridCol w="831779">
                  <a:extLst>
                    <a:ext uri="{9D8B030D-6E8A-4147-A177-3AD203B41FA5}">
                      <a16:colId xmlns:a16="http://schemas.microsoft.com/office/drawing/2014/main" val="855774655"/>
                    </a:ext>
                  </a:extLst>
                </a:gridCol>
              </a:tblGrid>
              <a:tr h="345813">
                <a:tc>
                  <a:txBody>
                    <a:bodyPr/>
                    <a:lstStyle/>
                    <a:p>
                      <a:r>
                        <a:rPr lang="en-US" sz="1600" b="1" dirty="0" err="1">
                          <a:solidFill>
                            <a:srgbClr val="FF0000"/>
                          </a:solidFill>
                        </a:rPr>
                        <a:t>f</a:t>
                      </a:r>
                      <a:r>
                        <a:rPr lang="en-US" sz="1600" b="1" baseline="-25000" dirty="0" err="1">
                          <a:solidFill>
                            <a:srgbClr val="FF0000"/>
                          </a:solidFill>
                        </a:rPr>
                        <a:t>P</a:t>
                      </a:r>
                      <a:endParaRPr lang="en-US" sz="1600" b="1" baseline="-25000" dirty="0">
                        <a:solidFill>
                          <a:srgbClr val="FF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en-US" sz="1600" b="1" dirty="0">
                          <a:solidFill>
                            <a:srgbClr val="FF0000"/>
                          </a:solidFill>
                        </a:rPr>
                        <a:t>12.8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30529413"/>
                  </a:ext>
                </a:extLst>
              </a:tr>
              <a:tr h="345813">
                <a:tc>
                  <a:txBody>
                    <a:bodyPr/>
                    <a:lstStyle/>
                    <a:p>
                      <a:r>
                        <a:rPr lang="en-US" sz="1600" b="1" dirty="0" err="1">
                          <a:solidFill>
                            <a:srgbClr val="FF0000"/>
                          </a:solidFill>
                        </a:rPr>
                        <a:t>f</a:t>
                      </a:r>
                      <a:r>
                        <a:rPr lang="en-US" sz="1600" b="1" baseline="-25000" dirty="0" err="1">
                          <a:solidFill>
                            <a:srgbClr val="FF0000"/>
                          </a:solidFill>
                        </a:rPr>
                        <a:t>G</a:t>
                      </a:r>
                      <a:endParaRPr lang="en-US" sz="1600" b="1" baseline="-25000" dirty="0">
                        <a:solidFill>
                          <a:srgbClr val="FF0000"/>
                        </a:solidFill>
                      </a:endParaRPr>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15.3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848964"/>
                  </a:ext>
                </a:extLst>
              </a:tr>
              <a:tr h="345813">
                <a:tc>
                  <a:txBody>
                    <a:bodyPr/>
                    <a:lstStyle/>
                    <a:p>
                      <a:r>
                        <a:rPr lang="en-US" sz="1600" b="1" dirty="0">
                          <a:solidFill>
                            <a:srgbClr val="FF0000"/>
                          </a:solidFill>
                        </a:rPr>
                        <a:t>NM$</a:t>
                      </a:r>
                    </a:p>
                  </a:txBody>
                  <a:tcPr>
                    <a:lnL w="12700" cap="flat" cmpd="sng" algn="ctr">
                      <a:solidFill>
                        <a:schemeClr val="tx1"/>
                      </a:solidFill>
                      <a:prstDash val="solid"/>
                      <a:round/>
                      <a:headEnd type="none" w="med" len="med"/>
                      <a:tailEnd type="none" w="med" len="med"/>
                    </a:lnL>
                  </a:tcPr>
                </a:tc>
                <a:tc>
                  <a:txBody>
                    <a:bodyPr/>
                    <a:lstStyle/>
                    <a:p>
                      <a:pPr algn="r"/>
                      <a:r>
                        <a:rPr lang="en-US" sz="1600" b="1" dirty="0">
                          <a:solidFill>
                            <a:srgbClr val="FF0000"/>
                          </a:solidFill>
                        </a:rPr>
                        <a:t>776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37554152"/>
                  </a:ext>
                </a:extLst>
              </a:tr>
              <a:tr h="345813">
                <a:tc>
                  <a:txBody>
                    <a:bodyPr/>
                    <a:lstStyle/>
                    <a:p>
                      <a:r>
                        <a:rPr lang="en-US" sz="1600" b="1" dirty="0">
                          <a:solidFill>
                            <a:srgbClr val="FF0000"/>
                          </a:solidFill>
                        </a:rPr>
                        <a:t>TPI</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b="1" dirty="0">
                          <a:solidFill>
                            <a:srgbClr val="FF0000"/>
                          </a:solidFill>
                        </a:rPr>
                        <a:t>3,096</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884385"/>
                  </a:ext>
                </a:extLst>
              </a:tr>
            </a:tbl>
          </a:graphicData>
        </a:graphic>
      </p:graphicFrame>
    </p:spTree>
    <p:extLst>
      <p:ext uri="{BB962C8B-B14F-4D97-AF65-F5344CB8AC3E}">
        <p14:creationId xmlns:p14="http://schemas.microsoft.com/office/powerpoint/2010/main" val="345408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4D84-2DBF-3E47-8A28-421138783029}"/>
              </a:ext>
            </a:extLst>
          </p:cNvPr>
          <p:cNvSpPr>
            <a:spLocks noGrp="1"/>
          </p:cNvSpPr>
          <p:nvPr>
            <p:ph type="title"/>
          </p:nvPr>
        </p:nvSpPr>
        <p:spPr/>
        <p:txBody>
          <a:bodyPr/>
          <a:lstStyle/>
          <a:p>
            <a:r>
              <a:rPr lang="en-US" dirty="0"/>
              <a:t>US Angus cattle</a:t>
            </a:r>
          </a:p>
        </p:txBody>
      </p:sp>
      <p:pic>
        <p:nvPicPr>
          <p:cNvPr id="5" name="Picture 4" descr="A screenshot of a computer&#10;&#10;Description automatically generated">
            <a:extLst>
              <a:ext uri="{FF2B5EF4-FFF2-40B4-BE49-F238E27FC236}">
                <a16:creationId xmlns:a16="http://schemas.microsoft.com/office/drawing/2014/main" id="{0CBB6007-0716-F39A-892F-FF100D607B71}"/>
              </a:ext>
            </a:extLst>
          </p:cNvPr>
          <p:cNvPicPr>
            <a:picLocks noChangeAspect="1"/>
          </p:cNvPicPr>
          <p:nvPr/>
        </p:nvPicPr>
        <p:blipFill rotWithShape="1">
          <a:blip r:embed="rId2"/>
          <a:srcRect l="20393" t="24400" r="24456" b="10679"/>
          <a:stretch/>
        </p:blipFill>
        <p:spPr>
          <a:xfrm>
            <a:off x="2053987" y="1376339"/>
            <a:ext cx="8084026" cy="5352771"/>
          </a:xfrm>
          <a:prstGeom prst="rect">
            <a:avLst/>
          </a:prstGeom>
        </p:spPr>
      </p:pic>
      <p:sp>
        <p:nvSpPr>
          <p:cNvPr id="6" name="Google Shape;121;g27280f0808f_0_30">
            <a:extLst>
              <a:ext uri="{FF2B5EF4-FFF2-40B4-BE49-F238E27FC236}">
                <a16:creationId xmlns:a16="http://schemas.microsoft.com/office/drawing/2014/main" id="{383C5139-F773-A5DE-E283-89BC66195B21}"/>
              </a:ext>
            </a:extLst>
          </p:cNvPr>
          <p:cNvSpPr txBox="1"/>
          <p:nvPr/>
        </p:nvSpPr>
        <p:spPr>
          <a:xfrm>
            <a:off x="2004853" y="6519580"/>
            <a:ext cx="2535300" cy="246106"/>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Lozada-Soto et al. (2021)</a:t>
            </a:r>
            <a:endParaRPr sz="1400" dirty="0"/>
          </a:p>
        </p:txBody>
      </p:sp>
    </p:spTree>
    <p:extLst>
      <p:ext uri="{BB962C8B-B14F-4D97-AF65-F5344CB8AC3E}">
        <p14:creationId xmlns:p14="http://schemas.microsoft.com/office/powerpoint/2010/main" val="115565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65E573-5889-C1F2-B886-D11D774F4CA6}"/>
              </a:ext>
            </a:extLst>
          </p:cNvPr>
          <p:cNvSpPr>
            <a:spLocks noGrp="1"/>
          </p:cNvSpPr>
          <p:nvPr>
            <p:ph type="title"/>
          </p:nvPr>
        </p:nvSpPr>
        <p:spPr/>
        <p:txBody>
          <a:bodyPr/>
          <a:lstStyle/>
          <a:p>
            <a:r>
              <a:rPr lang="en-US" dirty="0"/>
              <a:t>Commercial rainbow trout lines</a:t>
            </a:r>
          </a:p>
        </p:txBody>
      </p:sp>
      <p:sp>
        <p:nvSpPr>
          <p:cNvPr id="6" name="Google Shape;121;g27280f0808f_0_30">
            <a:extLst>
              <a:ext uri="{FF2B5EF4-FFF2-40B4-BE49-F238E27FC236}">
                <a16:creationId xmlns:a16="http://schemas.microsoft.com/office/drawing/2014/main" id="{8624C22E-BB72-A3B0-77CA-FB9EEBC70E2A}"/>
              </a:ext>
            </a:extLst>
          </p:cNvPr>
          <p:cNvSpPr txBox="1"/>
          <p:nvPr/>
        </p:nvSpPr>
        <p:spPr>
          <a:xfrm>
            <a:off x="615553" y="5766017"/>
            <a:ext cx="2535300" cy="246106"/>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a:t>
            </a:r>
            <a:r>
              <a:rPr lang="en-US" sz="1000" dirty="0" err="1">
                <a:solidFill>
                  <a:schemeClr val="dk1"/>
                </a:solidFill>
                <a:latin typeface="Leelawadee"/>
                <a:ea typeface="Leelawadee"/>
                <a:cs typeface="Leelawadee"/>
                <a:sym typeface="Leelawadee"/>
              </a:rPr>
              <a:t>D’Ambrosio</a:t>
            </a:r>
            <a:r>
              <a:rPr lang="en-US" sz="1000" dirty="0">
                <a:solidFill>
                  <a:schemeClr val="dk1"/>
                </a:solidFill>
                <a:latin typeface="Leelawadee"/>
                <a:ea typeface="Leelawadee"/>
                <a:cs typeface="Leelawadee"/>
                <a:sym typeface="Leelawadee"/>
              </a:rPr>
              <a:t> et al. (2019)</a:t>
            </a:r>
            <a:endParaRPr sz="1400" dirty="0"/>
          </a:p>
        </p:txBody>
      </p:sp>
      <p:pic>
        <p:nvPicPr>
          <p:cNvPr id="3074" name="Picture 2" descr="Fig. 5">
            <a:extLst>
              <a:ext uri="{FF2B5EF4-FFF2-40B4-BE49-F238E27FC236}">
                <a16:creationId xmlns:a16="http://schemas.microsoft.com/office/drawing/2014/main" id="{28255BC3-2C48-A0A9-7969-9D06C0999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677" y="1451549"/>
            <a:ext cx="7963155" cy="4383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7F5108-097D-5D07-F8CB-321E12A5890D}"/>
              </a:ext>
            </a:extLst>
          </p:cNvPr>
          <p:cNvSpPr txBox="1"/>
          <p:nvPr/>
        </p:nvSpPr>
        <p:spPr>
          <a:xfrm>
            <a:off x="9317736" y="2151727"/>
            <a:ext cx="2706623" cy="2554545"/>
          </a:xfrm>
          <a:prstGeom prst="rect">
            <a:avLst/>
          </a:prstGeom>
          <a:noFill/>
        </p:spPr>
        <p:txBody>
          <a:bodyPr wrap="square" rtlCol="0">
            <a:spAutoFit/>
          </a:bodyPr>
          <a:lstStyle/>
          <a:p>
            <a:r>
              <a:rPr lang="en-US" sz="1600" dirty="0">
                <a:latin typeface="Quattrocento Sans" panose="020B0502050000020003" pitchFamily="34" charset="0"/>
              </a:rPr>
              <a:t>Box plots of total inbreeding (FROH) and recent inbreeding (FROH&gt;10) for each rainbow trout line. </a:t>
            </a:r>
          </a:p>
          <a:p>
            <a:endParaRPr lang="en-US" sz="1600" b="1" u="sng" dirty="0">
              <a:latin typeface="Quattrocento Sans" panose="020B0502050000020003" pitchFamily="34" charset="0"/>
            </a:endParaRPr>
          </a:p>
          <a:p>
            <a:r>
              <a:rPr lang="en-US" sz="1600" b="1" u="sng" dirty="0">
                <a:latin typeface="Quattrocento Sans" panose="020B0502050000020003" pitchFamily="34" charset="0"/>
              </a:rPr>
              <a:t>Plain box:</a:t>
            </a:r>
            <a:r>
              <a:rPr lang="en-US" sz="1600" dirty="0">
                <a:latin typeface="Quattrocento Sans" panose="020B0502050000020003" pitchFamily="34" charset="0"/>
              </a:rPr>
              <a:t> total inbreeding (FROH).</a:t>
            </a:r>
          </a:p>
          <a:p>
            <a:endParaRPr lang="en-US" sz="1600" b="1" u="sng" dirty="0">
              <a:latin typeface="Quattrocento Sans" panose="020B0502050000020003" pitchFamily="34" charset="0"/>
            </a:endParaRPr>
          </a:p>
          <a:p>
            <a:r>
              <a:rPr lang="en-US" sz="1600" b="1" u="sng" dirty="0">
                <a:latin typeface="Quattrocento Sans" panose="020B0502050000020003" pitchFamily="34" charset="0"/>
              </a:rPr>
              <a:t>Hatched box:</a:t>
            </a:r>
            <a:r>
              <a:rPr lang="en-US" sz="1600" dirty="0">
                <a:latin typeface="Quattrocento Sans" panose="020B0502050000020003" pitchFamily="34" charset="0"/>
              </a:rPr>
              <a:t> recent inbreeding (FROH&gt;10).</a:t>
            </a:r>
          </a:p>
        </p:txBody>
      </p:sp>
    </p:spTree>
    <p:extLst>
      <p:ext uri="{BB962C8B-B14F-4D97-AF65-F5344CB8AC3E}">
        <p14:creationId xmlns:p14="http://schemas.microsoft.com/office/powerpoint/2010/main" val="3888360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280f0808f_0_50"/>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Working dogs</a:t>
            </a:r>
            <a:endParaRPr dirty="0"/>
          </a:p>
        </p:txBody>
      </p:sp>
      <p:grpSp>
        <p:nvGrpSpPr>
          <p:cNvPr id="9" name="Group 8">
            <a:extLst>
              <a:ext uri="{FF2B5EF4-FFF2-40B4-BE49-F238E27FC236}">
                <a16:creationId xmlns:a16="http://schemas.microsoft.com/office/drawing/2014/main" id="{02838F6F-EA6C-A09C-5C42-C1B01D6E6FAC}"/>
              </a:ext>
            </a:extLst>
          </p:cNvPr>
          <p:cNvGrpSpPr/>
          <p:nvPr/>
        </p:nvGrpSpPr>
        <p:grpSpPr>
          <a:xfrm>
            <a:off x="676662" y="1527003"/>
            <a:ext cx="10838676" cy="4685539"/>
            <a:chOff x="2173996" y="3452327"/>
            <a:chExt cx="20010607" cy="7751429"/>
          </a:xfrm>
        </p:grpSpPr>
        <p:pic>
          <p:nvPicPr>
            <p:cNvPr id="5" name="Picture 4" descr="A screenshot of a computer&#10;&#10;Description automatically generated">
              <a:extLst>
                <a:ext uri="{FF2B5EF4-FFF2-40B4-BE49-F238E27FC236}">
                  <a16:creationId xmlns:a16="http://schemas.microsoft.com/office/drawing/2014/main" id="{3B6D68D1-24BF-E3B9-11F7-481A6AD59202}"/>
                </a:ext>
              </a:extLst>
            </p:cNvPr>
            <p:cNvPicPr>
              <a:picLocks noChangeAspect="1"/>
            </p:cNvPicPr>
            <p:nvPr/>
          </p:nvPicPr>
          <p:blipFill rotWithShape="1">
            <a:blip r:embed="rId3"/>
            <a:srcRect l="7222" t="19248" r="7528" b="25773"/>
            <a:stretch/>
          </p:blipFill>
          <p:spPr>
            <a:xfrm>
              <a:off x="2173996" y="3452327"/>
              <a:ext cx="20010607" cy="7259217"/>
            </a:xfrm>
            <a:prstGeom prst="rect">
              <a:avLst/>
            </a:prstGeom>
          </p:spPr>
        </p:pic>
        <p:sp>
          <p:nvSpPr>
            <p:cNvPr id="8" name="Google Shape;121;g27280f0808f_0_30">
              <a:extLst>
                <a:ext uri="{FF2B5EF4-FFF2-40B4-BE49-F238E27FC236}">
                  <a16:creationId xmlns:a16="http://schemas.microsoft.com/office/drawing/2014/main" id="{E01DD4F7-247D-2125-DC77-1169F4A8C9B9}"/>
                </a:ext>
              </a:extLst>
            </p:cNvPr>
            <p:cNvSpPr txBox="1"/>
            <p:nvPr/>
          </p:nvSpPr>
          <p:spPr>
            <a:xfrm>
              <a:off x="2173996" y="10711544"/>
              <a:ext cx="5070600" cy="492212"/>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Cole et al. (2004)</a:t>
              </a:r>
              <a:endParaRPr sz="1400" dirty="0"/>
            </a:p>
          </p:txBody>
        </p:sp>
      </p:grpSp>
    </p:spTree>
    <p:extLst>
      <p:ext uri="{BB962C8B-B14F-4D97-AF65-F5344CB8AC3E}">
        <p14:creationId xmlns:p14="http://schemas.microsoft.com/office/powerpoint/2010/main" val="111593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6f585ac597_0_35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fontScale="90000"/>
          </a:bodyPr>
          <a:lstStyle/>
          <a:p>
            <a:r>
              <a:rPr lang="en-US" dirty="0"/>
              <a:t>Inbreeding affects different traits in different ways</a:t>
            </a:r>
            <a:endParaRPr dirty="0"/>
          </a:p>
        </p:txBody>
      </p:sp>
    </p:spTree>
    <p:extLst>
      <p:ext uri="{BB962C8B-B14F-4D97-AF65-F5344CB8AC3E}">
        <p14:creationId xmlns:p14="http://schemas.microsoft.com/office/powerpoint/2010/main" val="412398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3CA72-6A02-0D48-A6FA-013B8883F48C}"/>
              </a:ext>
            </a:extLst>
          </p:cNvPr>
          <p:cNvSpPr>
            <a:spLocks noGrp="1"/>
          </p:cNvSpPr>
          <p:nvPr>
            <p:ph type="title"/>
          </p:nvPr>
        </p:nvSpPr>
        <p:spPr/>
        <p:txBody>
          <a:bodyPr>
            <a:normAutofit/>
          </a:bodyPr>
          <a:lstStyle/>
          <a:p>
            <a:r>
              <a:rPr lang="en-US" dirty="0"/>
              <a:t>We don’t know how much is too much</a:t>
            </a:r>
          </a:p>
        </p:txBody>
      </p:sp>
      <p:sp>
        <p:nvSpPr>
          <p:cNvPr id="5" name="Content Placeholder 4">
            <a:extLst>
              <a:ext uri="{FF2B5EF4-FFF2-40B4-BE49-F238E27FC236}">
                <a16:creationId xmlns:a16="http://schemas.microsoft.com/office/drawing/2014/main" id="{E4A7F485-EC18-614B-84AE-F7A84C78AB1B}"/>
              </a:ext>
            </a:extLst>
          </p:cNvPr>
          <p:cNvSpPr>
            <a:spLocks noGrp="1"/>
          </p:cNvSpPr>
          <p:nvPr>
            <p:ph idx="1"/>
          </p:nvPr>
        </p:nvSpPr>
        <p:spPr>
          <a:xfrm>
            <a:off x="596900" y="1854810"/>
            <a:ext cx="5588069" cy="4158252"/>
          </a:xfrm>
        </p:spPr>
        <p:txBody>
          <a:bodyPr>
            <a:normAutofit fontScale="77500" lnSpcReduction="20000"/>
          </a:bodyPr>
          <a:lstStyle/>
          <a:p>
            <a:pPr indent="-228600"/>
            <a:r>
              <a:rPr lang="en-US" dirty="0"/>
              <a:t>Selection is now on indices that include health and fitness data</a:t>
            </a:r>
          </a:p>
          <a:p>
            <a:pPr indent="-228600"/>
            <a:r>
              <a:rPr lang="en-US" dirty="0"/>
              <a:t>This avoids past mistakes from focusing on only one or a few traits</a:t>
            </a:r>
          </a:p>
          <a:p>
            <a:pPr indent="-228600"/>
            <a:r>
              <a:rPr lang="en-US" dirty="0"/>
              <a:t>Will we see genetic merit gradually decrease, or will we cross a threshold and see a sudden crash?</a:t>
            </a:r>
          </a:p>
          <a:p>
            <a:pPr indent="-228600"/>
            <a:r>
              <a:rPr lang="en-US" i="1" dirty="0"/>
              <a:t>Interviewer:</a:t>
            </a:r>
            <a:r>
              <a:rPr lang="en-US" dirty="0"/>
              <a:t> “How did you go bankrupt?” </a:t>
            </a:r>
            <a:br>
              <a:rPr lang="en-US" dirty="0"/>
            </a:br>
            <a:br>
              <a:rPr lang="en-US" dirty="0"/>
            </a:br>
            <a:r>
              <a:rPr lang="en-US" i="1" dirty="0"/>
              <a:t>Ernest Hemingway:</a:t>
            </a:r>
            <a:r>
              <a:rPr lang="en-US" dirty="0"/>
              <a:t> “Two ways. Gradually, then suddenly.”</a:t>
            </a:r>
          </a:p>
          <a:p>
            <a:endParaRPr lang="en-US" dirty="0"/>
          </a:p>
        </p:txBody>
      </p:sp>
      <p:sp>
        <p:nvSpPr>
          <p:cNvPr id="10" name="TextBox 9">
            <a:extLst>
              <a:ext uri="{FF2B5EF4-FFF2-40B4-BE49-F238E27FC236}">
                <a16:creationId xmlns:a16="http://schemas.microsoft.com/office/drawing/2014/main" id="{CE8E5628-7689-734A-B3BD-20ADF33CD184}"/>
              </a:ext>
            </a:extLst>
          </p:cNvPr>
          <p:cNvSpPr txBox="1"/>
          <p:nvPr/>
        </p:nvSpPr>
        <p:spPr>
          <a:xfrm rot="5400000">
            <a:off x="10519607" y="5718298"/>
            <a:ext cx="1603324" cy="276871"/>
          </a:xfrm>
          <a:prstGeom prst="rect">
            <a:avLst/>
          </a:prstGeom>
          <a:solidFill>
            <a:schemeClr val="bg1"/>
          </a:solidFill>
        </p:spPr>
        <p:txBody>
          <a:bodyPr wrap="none" rtlCol="0">
            <a:spAutoFit/>
          </a:bodyPr>
          <a:lstStyle/>
          <a:p>
            <a:pPr algn="r"/>
            <a:r>
              <a:rPr lang="en-US" sz="1199" b="1" dirty="0">
                <a:latin typeface="Quattrocento Sans" panose="020B0502050000020003" pitchFamily="34" charset="0"/>
              </a:rPr>
              <a:t>Source:</a:t>
            </a:r>
            <a:r>
              <a:rPr lang="en-US" sz="1199" dirty="0">
                <a:latin typeface="Quattrocento Sans" panose="020B0502050000020003" pitchFamily="34" charset="0"/>
              </a:rPr>
              <a:t> CDCB (2019).</a:t>
            </a:r>
          </a:p>
        </p:txBody>
      </p:sp>
      <p:grpSp>
        <p:nvGrpSpPr>
          <p:cNvPr id="8" name="Group 7">
            <a:extLst>
              <a:ext uri="{FF2B5EF4-FFF2-40B4-BE49-F238E27FC236}">
                <a16:creationId xmlns:a16="http://schemas.microsoft.com/office/drawing/2014/main" id="{374C1804-ABC2-80A8-8D40-6C64A34814BE}"/>
              </a:ext>
            </a:extLst>
          </p:cNvPr>
          <p:cNvGrpSpPr/>
          <p:nvPr/>
        </p:nvGrpSpPr>
        <p:grpSpPr>
          <a:xfrm>
            <a:off x="6184969" y="1538295"/>
            <a:ext cx="5083872" cy="5120100"/>
            <a:chOff x="12357237" y="2382107"/>
            <a:chExt cx="10167744" cy="10240199"/>
          </a:xfrm>
          <a:solidFill>
            <a:schemeClr val="bg1"/>
          </a:solidFill>
        </p:grpSpPr>
        <p:pic>
          <p:nvPicPr>
            <p:cNvPr id="12" name="Picture 11">
              <a:extLst>
                <a:ext uri="{FF2B5EF4-FFF2-40B4-BE49-F238E27FC236}">
                  <a16:creationId xmlns:a16="http://schemas.microsoft.com/office/drawing/2014/main" id="{C3E34BA8-45F8-FE4E-8B13-F67217102DDC}"/>
                </a:ext>
              </a:extLst>
            </p:cNvPr>
            <p:cNvPicPr>
              <a:picLocks noChangeAspect="1"/>
            </p:cNvPicPr>
            <p:nvPr/>
          </p:nvPicPr>
          <p:blipFill>
            <a:blip r:embed="rId2"/>
            <a:stretch>
              <a:fillRect/>
            </a:stretch>
          </p:blipFill>
          <p:spPr>
            <a:xfrm>
              <a:off x="12357237" y="2382107"/>
              <a:ext cx="10167744" cy="10240199"/>
            </a:xfrm>
            <a:prstGeom prst="rect">
              <a:avLst/>
            </a:prstGeom>
            <a:grpFill/>
          </p:spPr>
        </p:pic>
        <p:sp>
          <p:nvSpPr>
            <p:cNvPr id="9" name="TextBox 8">
              <a:extLst>
                <a:ext uri="{FF2B5EF4-FFF2-40B4-BE49-F238E27FC236}">
                  <a16:creationId xmlns:a16="http://schemas.microsoft.com/office/drawing/2014/main" id="{743B69FA-BF2C-4645-A699-72904ACBB5BC}"/>
                </a:ext>
              </a:extLst>
            </p:cNvPr>
            <p:cNvSpPr txBox="1"/>
            <p:nvPr/>
          </p:nvSpPr>
          <p:spPr>
            <a:xfrm>
              <a:off x="17037993" y="4241473"/>
              <a:ext cx="3725252" cy="676852"/>
            </a:xfrm>
            <a:prstGeom prst="rect">
              <a:avLst/>
            </a:prstGeom>
            <a:grpFill/>
          </p:spPr>
          <p:txBody>
            <a:bodyPr wrap="none" rtlCol="0">
              <a:spAutoFit/>
            </a:bodyPr>
            <a:lstStyle/>
            <a:p>
              <a:pPr algn="ctr"/>
              <a:r>
                <a:rPr lang="en-US" sz="1599" b="1" dirty="0"/>
                <a:t>Correlation:</a:t>
              </a:r>
              <a:r>
                <a:rPr lang="en-US" sz="1599" dirty="0"/>
                <a:t> -0.23.</a:t>
              </a:r>
            </a:p>
          </p:txBody>
        </p:sp>
        <p:cxnSp>
          <p:nvCxnSpPr>
            <p:cNvPr id="3" name="Straight Connector 2">
              <a:extLst>
                <a:ext uri="{FF2B5EF4-FFF2-40B4-BE49-F238E27FC236}">
                  <a16:creationId xmlns:a16="http://schemas.microsoft.com/office/drawing/2014/main" id="{5A0E7D7E-A4B6-E698-2994-B2A0D9C3EB50}"/>
                </a:ext>
              </a:extLst>
            </p:cNvPr>
            <p:cNvCxnSpPr>
              <a:cxnSpLocks/>
            </p:cNvCxnSpPr>
            <p:nvPr/>
          </p:nvCxnSpPr>
          <p:spPr>
            <a:xfrm>
              <a:off x="13627490" y="9359153"/>
              <a:ext cx="6776181" cy="1350344"/>
            </a:xfrm>
            <a:prstGeom prst="line">
              <a:avLst/>
            </a:prstGeom>
            <a:grpFill/>
            <a:ln w="635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0228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17CB9-3495-F955-7691-B4D6BB8B7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01A37-27F6-1817-E86B-39316CE5BAC7}"/>
              </a:ext>
            </a:extLst>
          </p:cNvPr>
          <p:cNvSpPr>
            <a:spLocks noGrp="1"/>
          </p:cNvSpPr>
          <p:nvPr>
            <p:ph type="title"/>
          </p:nvPr>
        </p:nvSpPr>
        <p:spPr/>
        <p:txBody>
          <a:bodyPr/>
          <a:lstStyle/>
          <a:p>
            <a:r>
              <a:rPr lang="en-US" dirty="0"/>
              <a:t>Inbreeding can harm performance</a:t>
            </a:r>
          </a:p>
        </p:txBody>
      </p:sp>
      <p:sp>
        <p:nvSpPr>
          <p:cNvPr id="71" name="TextBox 70">
            <a:extLst>
              <a:ext uri="{FF2B5EF4-FFF2-40B4-BE49-F238E27FC236}">
                <a16:creationId xmlns:a16="http://schemas.microsoft.com/office/drawing/2014/main" id="{2F3DAC0A-F38C-9CA2-D5BA-8C8572DC3967}"/>
              </a:ext>
            </a:extLst>
          </p:cNvPr>
          <p:cNvSpPr txBox="1"/>
          <p:nvPr/>
        </p:nvSpPr>
        <p:spPr>
          <a:xfrm>
            <a:off x="9422652" y="6178459"/>
            <a:ext cx="2384941" cy="276999"/>
          </a:xfrm>
          <a:prstGeom prst="rect">
            <a:avLst/>
          </a:prstGeom>
          <a:noFill/>
        </p:spPr>
        <p:txBody>
          <a:bodyPr wrap="square" rtlCol="0">
            <a:spAutoFit/>
          </a:bodyPr>
          <a:lstStyle/>
          <a:p>
            <a:pPr algn="r"/>
            <a:r>
              <a:rPr lang="en-US" sz="1200" i="1" dirty="0">
                <a:latin typeface="Garamond" panose="02020404030301010803" pitchFamily="18" charset="0"/>
              </a:rPr>
              <a:t>Leroy (2014)</a:t>
            </a:r>
          </a:p>
        </p:txBody>
      </p:sp>
      <p:grpSp>
        <p:nvGrpSpPr>
          <p:cNvPr id="8" name="Group 7">
            <a:extLst>
              <a:ext uri="{FF2B5EF4-FFF2-40B4-BE49-F238E27FC236}">
                <a16:creationId xmlns:a16="http://schemas.microsoft.com/office/drawing/2014/main" id="{C49D7425-B99C-DB8E-FDCC-B4567DE541E8}"/>
              </a:ext>
            </a:extLst>
          </p:cNvPr>
          <p:cNvGrpSpPr/>
          <p:nvPr/>
        </p:nvGrpSpPr>
        <p:grpSpPr>
          <a:xfrm>
            <a:off x="622301" y="1578863"/>
            <a:ext cx="1757221" cy="1850137"/>
            <a:chOff x="9293352" y="2751717"/>
            <a:chExt cx="1757221" cy="1850137"/>
          </a:xfrm>
        </p:grpSpPr>
        <p:grpSp>
          <p:nvGrpSpPr>
            <p:cNvPr id="35" name="Group 34">
              <a:extLst>
                <a:ext uri="{FF2B5EF4-FFF2-40B4-BE49-F238E27FC236}">
                  <a16:creationId xmlns:a16="http://schemas.microsoft.com/office/drawing/2014/main" id="{27C5B829-1916-D26E-3C3D-E78B92AC45ED}"/>
                </a:ext>
              </a:extLst>
            </p:cNvPr>
            <p:cNvGrpSpPr/>
            <p:nvPr/>
          </p:nvGrpSpPr>
          <p:grpSpPr>
            <a:xfrm>
              <a:off x="9293352" y="2938010"/>
              <a:ext cx="1757221" cy="1663844"/>
              <a:chOff x="412237" y="1985682"/>
              <a:chExt cx="1757221" cy="1663844"/>
            </a:xfrm>
          </p:grpSpPr>
          <p:cxnSp>
            <p:nvCxnSpPr>
              <p:cNvPr id="36" name="Straight Connector 35">
                <a:extLst>
                  <a:ext uri="{FF2B5EF4-FFF2-40B4-BE49-F238E27FC236}">
                    <a16:creationId xmlns:a16="http://schemas.microsoft.com/office/drawing/2014/main" id="{6A740CEA-F5AA-483C-BF30-64FD3123E095}"/>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8BB8B72-5A9B-8A92-61B1-48027B50C8B9}"/>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2E6E7856-F117-90BD-ECEA-CF6FFB9F09E9}"/>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39" name="TextBox 38">
                <a:extLst>
                  <a:ext uri="{FF2B5EF4-FFF2-40B4-BE49-F238E27FC236}">
                    <a16:creationId xmlns:a16="http://schemas.microsoft.com/office/drawing/2014/main" id="{70AA5A52-2213-E468-7336-AC77547D436D}"/>
                  </a:ext>
                </a:extLst>
              </p:cNvPr>
              <p:cNvSpPr txBox="1"/>
              <p:nvPr/>
            </p:nvSpPr>
            <p:spPr>
              <a:xfrm rot="16200000">
                <a:off x="101510" y="2466644"/>
                <a:ext cx="990785" cy="369332"/>
              </a:xfrm>
              <a:prstGeom prst="rect">
                <a:avLst/>
              </a:prstGeom>
              <a:noFill/>
            </p:spPr>
            <p:txBody>
              <a:bodyPr wrap="none" rtlCol="0">
                <a:spAutoFit/>
              </a:bodyPr>
              <a:lstStyle/>
              <a:p>
                <a:pPr algn="ctr"/>
                <a:r>
                  <a:rPr lang="en-US" b="1" dirty="0">
                    <a:solidFill>
                      <a:schemeClr val="accent1"/>
                    </a:solidFill>
                  </a:rPr>
                  <a:t>Fertility</a:t>
                </a:r>
              </a:p>
            </p:txBody>
          </p:sp>
        </p:grpSp>
        <p:sp>
          <p:nvSpPr>
            <p:cNvPr id="89" name="TextBox 88">
              <a:extLst>
                <a:ext uri="{FF2B5EF4-FFF2-40B4-BE49-F238E27FC236}">
                  <a16:creationId xmlns:a16="http://schemas.microsoft.com/office/drawing/2014/main" id="{94C26CBD-DA1F-9DB7-5E7C-39730257D5D7}"/>
                </a:ext>
              </a:extLst>
            </p:cNvPr>
            <p:cNvSpPr txBox="1"/>
            <p:nvPr/>
          </p:nvSpPr>
          <p:spPr>
            <a:xfrm>
              <a:off x="9731367" y="2751717"/>
              <a:ext cx="1313180"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-0.191</a:t>
              </a:r>
            </a:p>
          </p:txBody>
        </p:sp>
        <p:cxnSp>
          <p:nvCxnSpPr>
            <p:cNvPr id="90" name="Straight Connector 89">
              <a:extLst>
                <a:ext uri="{FF2B5EF4-FFF2-40B4-BE49-F238E27FC236}">
                  <a16:creationId xmlns:a16="http://schemas.microsoft.com/office/drawing/2014/main" id="{50EA012D-3FD6-3834-534D-4A3660FDDBDC}"/>
                </a:ext>
              </a:extLst>
            </p:cNvPr>
            <p:cNvCxnSpPr>
              <a:cxnSpLocks/>
            </p:cNvCxnSpPr>
            <p:nvPr/>
          </p:nvCxnSpPr>
          <p:spPr>
            <a:xfrm>
              <a:off x="9731363" y="3754008"/>
              <a:ext cx="1154366" cy="358649"/>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5" name="Rectangle 44">
            <a:extLst>
              <a:ext uri="{FF2B5EF4-FFF2-40B4-BE49-F238E27FC236}">
                <a16:creationId xmlns:a16="http://schemas.microsoft.com/office/drawing/2014/main" id="{1012DCCF-8964-685D-EE3C-189ACA202A22}"/>
              </a:ext>
            </a:extLst>
          </p:cNvPr>
          <p:cNvSpPr/>
          <p:nvPr/>
        </p:nvSpPr>
        <p:spPr>
          <a:xfrm>
            <a:off x="596900" y="1448126"/>
            <a:ext cx="10681470" cy="4164893"/>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arvin The Paranoid Android By Prospera Kartika | ubicaciondepersonas ...">
            <a:extLst>
              <a:ext uri="{FF2B5EF4-FFF2-40B4-BE49-F238E27FC236}">
                <a16:creationId xmlns:a16="http://schemas.microsoft.com/office/drawing/2014/main" id="{B1EE6B32-3F84-A0DF-1771-EA1035451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48" t="2105" r="17653" b="2105"/>
          <a:stretch/>
        </p:blipFill>
        <p:spPr bwMode="auto">
          <a:xfrm>
            <a:off x="11278370" y="90249"/>
            <a:ext cx="839115" cy="123469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3336F00-E507-B178-6B5C-DF0FA00786E3}"/>
              </a:ext>
            </a:extLst>
          </p:cNvPr>
          <p:cNvGrpSpPr/>
          <p:nvPr/>
        </p:nvGrpSpPr>
        <p:grpSpPr>
          <a:xfrm>
            <a:off x="3453988" y="1578863"/>
            <a:ext cx="1757217" cy="1850137"/>
            <a:chOff x="9293356" y="2751717"/>
            <a:chExt cx="1757217" cy="1850137"/>
          </a:xfrm>
        </p:grpSpPr>
        <p:grpSp>
          <p:nvGrpSpPr>
            <p:cNvPr id="15" name="Group 14">
              <a:extLst>
                <a:ext uri="{FF2B5EF4-FFF2-40B4-BE49-F238E27FC236}">
                  <a16:creationId xmlns:a16="http://schemas.microsoft.com/office/drawing/2014/main" id="{6808BE35-0933-95A3-60F2-C1FF13EEE725}"/>
                </a:ext>
              </a:extLst>
            </p:cNvPr>
            <p:cNvGrpSpPr/>
            <p:nvPr/>
          </p:nvGrpSpPr>
          <p:grpSpPr>
            <a:xfrm>
              <a:off x="9293356" y="2784663"/>
              <a:ext cx="1757217" cy="1817191"/>
              <a:chOff x="412241" y="1832335"/>
              <a:chExt cx="1757217" cy="1817191"/>
            </a:xfrm>
          </p:grpSpPr>
          <p:cxnSp>
            <p:nvCxnSpPr>
              <p:cNvPr id="22" name="Straight Connector 21">
                <a:extLst>
                  <a:ext uri="{FF2B5EF4-FFF2-40B4-BE49-F238E27FC236}">
                    <a16:creationId xmlns:a16="http://schemas.microsoft.com/office/drawing/2014/main" id="{53FFEF22-48A4-A5F2-AD2E-BCA76EBA7EB4}"/>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31806CF-9481-72C4-7180-D67E1DC5C0C8}"/>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354CD74D-6BAC-BB6A-00D7-1CD1C8D6FEF2}"/>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48" name="TextBox 47">
                <a:extLst>
                  <a:ext uri="{FF2B5EF4-FFF2-40B4-BE49-F238E27FC236}">
                    <a16:creationId xmlns:a16="http://schemas.microsoft.com/office/drawing/2014/main" id="{8082A302-7BFE-F8B4-0E2F-7D69F4C96D29}"/>
                  </a:ext>
                </a:extLst>
              </p:cNvPr>
              <p:cNvSpPr txBox="1"/>
              <p:nvPr/>
            </p:nvSpPr>
            <p:spPr>
              <a:xfrm rot="16200000">
                <a:off x="-222068" y="2466644"/>
                <a:ext cx="1637949" cy="369332"/>
              </a:xfrm>
              <a:prstGeom prst="rect">
                <a:avLst/>
              </a:prstGeom>
              <a:noFill/>
            </p:spPr>
            <p:txBody>
              <a:bodyPr wrap="none" rtlCol="0">
                <a:spAutoFit/>
              </a:bodyPr>
              <a:lstStyle/>
              <a:p>
                <a:pPr algn="ctr"/>
                <a:r>
                  <a:rPr lang="en-US" b="1" dirty="0">
                    <a:solidFill>
                      <a:schemeClr val="accent1"/>
                    </a:solidFill>
                  </a:rPr>
                  <a:t>Adult Survival</a:t>
                </a:r>
              </a:p>
            </p:txBody>
          </p:sp>
        </p:grpSp>
        <p:sp>
          <p:nvSpPr>
            <p:cNvPr id="17" name="TextBox 16">
              <a:extLst>
                <a:ext uri="{FF2B5EF4-FFF2-40B4-BE49-F238E27FC236}">
                  <a16:creationId xmlns:a16="http://schemas.microsoft.com/office/drawing/2014/main" id="{A85BA916-AFA6-9D31-7DFD-081A4E38D217}"/>
                </a:ext>
              </a:extLst>
            </p:cNvPr>
            <p:cNvSpPr txBox="1"/>
            <p:nvPr/>
          </p:nvSpPr>
          <p:spPr>
            <a:xfrm>
              <a:off x="9731367" y="2751717"/>
              <a:ext cx="1313180"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-0.489</a:t>
              </a:r>
            </a:p>
          </p:txBody>
        </p:sp>
        <p:cxnSp>
          <p:nvCxnSpPr>
            <p:cNvPr id="20" name="Straight Connector 19">
              <a:extLst>
                <a:ext uri="{FF2B5EF4-FFF2-40B4-BE49-F238E27FC236}">
                  <a16:creationId xmlns:a16="http://schemas.microsoft.com/office/drawing/2014/main" id="{A4F4ABD3-B02D-1DEE-F6AA-3EB1929028DE}"/>
                </a:ext>
              </a:extLst>
            </p:cNvPr>
            <p:cNvCxnSpPr>
              <a:cxnSpLocks/>
            </p:cNvCxnSpPr>
            <p:nvPr/>
          </p:nvCxnSpPr>
          <p:spPr>
            <a:xfrm>
              <a:off x="9731367" y="3219568"/>
              <a:ext cx="1154362" cy="893089"/>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9F99330F-F90F-6924-3E5E-BB7A9248C2EB}"/>
              </a:ext>
            </a:extLst>
          </p:cNvPr>
          <p:cNvGrpSpPr/>
          <p:nvPr/>
        </p:nvGrpSpPr>
        <p:grpSpPr>
          <a:xfrm>
            <a:off x="6454484" y="1568189"/>
            <a:ext cx="1757219" cy="1850137"/>
            <a:chOff x="9293354" y="2751717"/>
            <a:chExt cx="1757219" cy="1850137"/>
          </a:xfrm>
        </p:grpSpPr>
        <p:grpSp>
          <p:nvGrpSpPr>
            <p:cNvPr id="56" name="Group 55">
              <a:extLst>
                <a:ext uri="{FF2B5EF4-FFF2-40B4-BE49-F238E27FC236}">
                  <a16:creationId xmlns:a16="http://schemas.microsoft.com/office/drawing/2014/main" id="{65FA187C-3FEC-EA7A-BEE4-19C41AC3AE35}"/>
                </a:ext>
              </a:extLst>
            </p:cNvPr>
            <p:cNvGrpSpPr/>
            <p:nvPr/>
          </p:nvGrpSpPr>
          <p:grpSpPr>
            <a:xfrm>
              <a:off x="9293354" y="2859684"/>
              <a:ext cx="1757219" cy="1742170"/>
              <a:chOff x="412239" y="1907356"/>
              <a:chExt cx="1757219" cy="1742170"/>
            </a:xfrm>
          </p:grpSpPr>
          <p:cxnSp>
            <p:nvCxnSpPr>
              <p:cNvPr id="59" name="Straight Connector 58">
                <a:extLst>
                  <a:ext uri="{FF2B5EF4-FFF2-40B4-BE49-F238E27FC236}">
                    <a16:creationId xmlns:a16="http://schemas.microsoft.com/office/drawing/2014/main" id="{D981EC5C-D0CF-1F83-3D66-CA6774E41AEB}"/>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68F0406-34B1-A4D9-3A69-837FCBAC8E89}"/>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31C96E4-41CD-8D6F-AE5D-E1057FA0F492}"/>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62" name="TextBox 61">
                <a:extLst>
                  <a:ext uri="{FF2B5EF4-FFF2-40B4-BE49-F238E27FC236}">
                    <a16:creationId xmlns:a16="http://schemas.microsoft.com/office/drawing/2014/main" id="{0F172E69-FE09-424B-97E9-C0170F572867}"/>
                  </a:ext>
                </a:extLst>
              </p:cNvPr>
              <p:cNvSpPr txBox="1"/>
              <p:nvPr/>
            </p:nvSpPr>
            <p:spPr>
              <a:xfrm rot="16200000">
                <a:off x="-147049" y="2466644"/>
                <a:ext cx="1487908" cy="369332"/>
              </a:xfrm>
              <a:prstGeom prst="rect">
                <a:avLst/>
              </a:prstGeom>
              <a:noFill/>
            </p:spPr>
            <p:txBody>
              <a:bodyPr wrap="none" rtlCol="0">
                <a:spAutoFit/>
              </a:bodyPr>
              <a:lstStyle/>
              <a:p>
                <a:pPr algn="ctr"/>
                <a:r>
                  <a:rPr lang="en-US" b="1" dirty="0">
                    <a:solidFill>
                      <a:schemeClr val="accent1"/>
                    </a:solidFill>
                  </a:rPr>
                  <a:t>Body Weight</a:t>
                </a:r>
              </a:p>
            </p:txBody>
          </p:sp>
        </p:grpSp>
        <p:sp>
          <p:nvSpPr>
            <p:cNvPr id="57" name="TextBox 56">
              <a:extLst>
                <a:ext uri="{FF2B5EF4-FFF2-40B4-BE49-F238E27FC236}">
                  <a16:creationId xmlns:a16="http://schemas.microsoft.com/office/drawing/2014/main" id="{F7D52C2B-A65A-EF8C-82B2-D004F57302D9}"/>
                </a:ext>
              </a:extLst>
            </p:cNvPr>
            <p:cNvSpPr txBox="1"/>
            <p:nvPr/>
          </p:nvSpPr>
          <p:spPr>
            <a:xfrm>
              <a:off x="9793082" y="2751717"/>
              <a:ext cx="1189749"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-0.29</a:t>
              </a:r>
            </a:p>
          </p:txBody>
        </p:sp>
        <p:cxnSp>
          <p:nvCxnSpPr>
            <p:cNvPr id="58" name="Straight Connector 57">
              <a:extLst>
                <a:ext uri="{FF2B5EF4-FFF2-40B4-BE49-F238E27FC236}">
                  <a16:creationId xmlns:a16="http://schemas.microsoft.com/office/drawing/2014/main" id="{BA0A41A8-C46E-A887-E30A-9DDB4C4F19F5}"/>
                </a:ext>
              </a:extLst>
            </p:cNvPr>
            <p:cNvCxnSpPr>
              <a:cxnSpLocks/>
            </p:cNvCxnSpPr>
            <p:nvPr/>
          </p:nvCxnSpPr>
          <p:spPr>
            <a:xfrm>
              <a:off x="9793082" y="3603637"/>
              <a:ext cx="1092647" cy="50902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DEC6FEC5-E66F-0618-18DD-AC97B29CE5D6}"/>
              </a:ext>
            </a:extLst>
          </p:cNvPr>
          <p:cNvGrpSpPr/>
          <p:nvPr/>
        </p:nvGrpSpPr>
        <p:grpSpPr>
          <a:xfrm>
            <a:off x="9302022" y="1578863"/>
            <a:ext cx="1757220" cy="1850137"/>
            <a:chOff x="9293353" y="2751717"/>
            <a:chExt cx="1757220" cy="1850137"/>
          </a:xfrm>
        </p:grpSpPr>
        <p:grpSp>
          <p:nvGrpSpPr>
            <p:cNvPr id="64" name="Group 63">
              <a:extLst>
                <a:ext uri="{FF2B5EF4-FFF2-40B4-BE49-F238E27FC236}">
                  <a16:creationId xmlns:a16="http://schemas.microsoft.com/office/drawing/2014/main" id="{6D9BB4E9-2C1C-44C4-C598-78E4D4C979A8}"/>
                </a:ext>
              </a:extLst>
            </p:cNvPr>
            <p:cNvGrpSpPr/>
            <p:nvPr/>
          </p:nvGrpSpPr>
          <p:grpSpPr>
            <a:xfrm>
              <a:off x="9293353" y="2938010"/>
              <a:ext cx="1757220" cy="1663844"/>
              <a:chOff x="412238" y="1985682"/>
              <a:chExt cx="1757220" cy="1663844"/>
            </a:xfrm>
          </p:grpSpPr>
          <p:cxnSp>
            <p:nvCxnSpPr>
              <p:cNvPr id="67" name="Straight Connector 66">
                <a:extLst>
                  <a:ext uri="{FF2B5EF4-FFF2-40B4-BE49-F238E27FC236}">
                    <a16:creationId xmlns:a16="http://schemas.microsoft.com/office/drawing/2014/main" id="{18ED2907-A8DE-58C7-8C2B-22286DC3B4FD}"/>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DA9CBA48-9565-63D8-FD9E-EDB19F6DE69F}"/>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5A422E06-3709-4DD2-0638-270B592D65AF}"/>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73" name="TextBox 72">
                <a:extLst>
                  <a:ext uri="{FF2B5EF4-FFF2-40B4-BE49-F238E27FC236}">
                    <a16:creationId xmlns:a16="http://schemas.microsoft.com/office/drawing/2014/main" id="{C01A16D2-E40F-155F-81B0-4351CDF10A9D}"/>
                  </a:ext>
                </a:extLst>
              </p:cNvPr>
              <p:cNvSpPr txBox="1"/>
              <p:nvPr/>
            </p:nvSpPr>
            <p:spPr>
              <a:xfrm rot="16200000">
                <a:off x="-3100" y="2466644"/>
                <a:ext cx="1200008" cy="369332"/>
              </a:xfrm>
              <a:prstGeom prst="rect">
                <a:avLst/>
              </a:prstGeom>
              <a:noFill/>
            </p:spPr>
            <p:txBody>
              <a:bodyPr wrap="none" rtlCol="0">
                <a:spAutoFit/>
              </a:bodyPr>
              <a:lstStyle/>
              <a:p>
                <a:pPr algn="ctr"/>
                <a:r>
                  <a:rPr lang="en-US" b="1" dirty="0">
                    <a:solidFill>
                      <a:schemeClr val="accent1"/>
                    </a:solidFill>
                  </a:rPr>
                  <a:t>Milk Yield</a:t>
                </a:r>
              </a:p>
            </p:txBody>
          </p:sp>
        </p:grpSp>
        <p:sp>
          <p:nvSpPr>
            <p:cNvPr id="65" name="TextBox 64">
              <a:extLst>
                <a:ext uri="{FF2B5EF4-FFF2-40B4-BE49-F238E27FC236}">
                  <a16:creationId xmlns:a16="http://schemas.microsoft.com/office/drawing/2014/main" id="{D1CE2CF1-3854-E314-9F70-22607EF1D189}"/>
                </a:ext>
              </a:extLst>
            </p:cNvPr>
            <p:cNvSpPr txBox="1"/>
            <p:nvPr/>
          </p:nvSpPr>
          <p:spPr>
            <a:xfrm>
              <a:off x="9731367" y="2751717"/>
              <a:ext cx="1313181"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-0.367</a:t>
              </a:r>
            </a:p>
          </p:txBody>
        </p:sp>
        <p:cxnSp>
          <p:nvCxnSpPr>
            <p:cNvPr id="66" name="Straight Connector 65">
              <a:extLst>
                <a:ext uri="{FF2B5EF4-FFF2-40B4-BE49-F238E27FC236}">
                  <a16:creationId xmlns:a16="http://schemas.microsoft.com/office/drawing/2014/main" id="{C836AE63-0CFD-51D1-F70C-C4DB51253BF5}"/>
                </a:ext>
              </a:extLst>
            </p:cNvPr>
            <p:cNvCxnSpPr>
              <a:cxnSpLocks/>
            </p:cNvCxnSpPr>
            <p:nvPr/>
          </p:nvCxnSpPr>
          <p:spPr>
            <a:xfrm>
              <a:off x="9731367" y="3381670"/>
              <a:ext cx="1154362" cy="7309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2B65E1C8-84EA-F207-FDE8-F78C37B989E2}"/>
              </a:ext>
            </a:extLst>
          </p:cNvPr>
          <p:cNvGrpSpPr/>
          <p:nvPr/>
        </p:nvGrpSpPr>
        <p:grpSpPr>
          <a:xfrm>
            <a:off x="596902" y="3593677"/>
            <a:ext cx="1757219" cy="1850137"/>
            <a:chOff x="9293354" y="2751717"/>
            <a:chExt cx="1757219" cy="1850137"/>
          </a:xfrm>
        </p:grpSpPr>
        <p:grpSp>
          <p:nvGrpSpPr>
            <p:cNvPr id="77" name="Group 76">
              <a:extLst>
                <a:ext uri="{FF2B5EF4-FFF2-40B4-BE49-F238E27FC236}">
                  <a16:creationId xmlns:a16="http://schemas.microsoft.com/office/drawing/2014/main" id="{8B7F71E8-031A-8C8E-794D-2C01E440AD1F}"/>
                </a:ext>
              </a:extLst>
            </p:cNvPr>
            <p:cNvGrpSpPr/>
            <p:nvPr/>
          </p:nvGrpSpPr>
          <p:grpSpPr>
            <a:xfrm>
              <a:off x="9293354" y="2938010"/>
              <a:ext cx="1757219" cy="1663844"/>
              <a:chOff x="412239" y="1985682"/>
              <a:chExt cx="1757219" cy="1663844"/>
            </a:xfrm>
          </p:grpSpPr>
          <p:cxnSp>
            <p:nvCxnSpPr>
              <p:cNvPr id="84" name="Straight Connector 83">
                <a:extLst>
                  <a:ext uri="{FF2B5EF4-FFF2-40B4-BE49-F238E27FC236}">
                    <a16:creationId xmlns:a16="http://schemas.microsoft.com/office/drawing/2014/main" id="{288CCDF0-221F-184E-4F17-E793CE2C1FCF}"/>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AA01644-69AE-2F4F-D7B3-17AF5D0D6A93}"/>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2DF1B0CC-4019-E51C-530A-5A37BE59A4AA}"/>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91" name="TextBox 90">
                <a:extLst>
                  <a:ext uri="{FF2B5EF4-FFF2-40B4-BE49-F238E27FC236}">
                    <a16:creationId xmlns:a16="http://schemas.microsoft.com/office/drawing/2014/main" id="{765BE5AB-EB4D-84F6-2D3B-104E1FF1965D}"/>
                  </a:ext>
                </a:extLst>
              </p:cNvPr>
              <p:cNvSpPr txBox="1"/>
              <p:nvPr/>
            </p:nvSpPr>
            <p:spPr>
              <a:xfrm rot="16200000">
                <a:off x="55730" y="2466644"/>
                <a:ext cx="1082349" cy="369332"/>
              </a:xfrm>
              <a:prstGeom prst="rect">
                <a:avLst/>
              </a:prstGeom>
              <a:noFill/>
            </p:spPr>
            <p:txBody>
              <a:bodyPr wrap="none" rtlCol="0">
                <a:spAutoFit/>
              </a:bodyPr>
              <a:lstStyle/>
              <a:p>
                <a:pPr algn="ctr"/>
                <a:r>
                  <a:rPr lang="en-US" b="1" dirty="0">
                    <a:solidFill>
                      <a:schemeClr val="accent1"/>
                    </a:solidFill>
                  </a:rPr>
                  <a:t>Fat Yield</a:t>
                </a:r>
              </a:p>
            </p:txBody>
          </p:sp>
        </p:grpSp>
        <p:sp>
          <p:nvSpPr>
            <p:cNvPr id="80" name="TextBox 79">
              <a:extLst>
                <a:ext uri="{FF2B5EF4-FFF2-40B4-BE49-F238E27FC236}">
                  <a16:creationId xmlns:a16="http://schemas.microsoft.com/office/drawing/2014/main" id="{CC15245F-A65B-67CB-B359-128FCDD6F7A3}"/>
                </a:ext>
              </a:extLst>
            </p:cNvPr>
            <p:cNvSpPr txBox="1"/>
            <p:nvPr/>
          </p:nvSpPr>
          <p:spPr>
            <a:xfrm>
              <a:off x="9731366" y="2751717"/>
              <a:ext cx="1313181"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-0.249</a:t>
              </a:r>
            </a:p>
          </p:txBody>
        </p:sp>
        <p:cxnSp>
          <p:nvCxnSpPr>
            <p:cNvPr id="81" name="Straight Connector 80">
              <a:extLst>
                <a:ext uri="{FF2B5EF4-FFF2-40B4-BE49-F238E27FC236}">
                  <a16:creationId xmlns:a16="http://schemas.microsoft.com/office/drawing/2014/main" id="{68D5509D-5592-F825-6D11-604D77B03706}"/>
                </a:ext>
              </a:extLst>
            </p:cNvPr>
            <p:cNvCxnSpPr>
              <a:cxnSpLocks/>
            </p:cNvCxnSpPr>
            <p:nvPr/>
          </p:nvCxnSpPr>
          <p:spPr>
            <a:xfrm>
              <a:off x="9756764" y="3681924"/>
              <a:ext cx="1128965" cy="430733"/>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FF0FBBB2-B701-951A-0DCC-707425CBF84F}"/>
              </a:ext>
            </a:extLst>
          </p:cNvPr>
          <p:cNvGrpSpPr/>
          <p:nvPr/>
        </p:nvGrpSpPr>
        <p:grpSpPr>
          <a:xfrm>
            <a:off x="3381911" y="3581932"/>
            <a:ext cx="1757218" cy="1850137"/>
            <a:chOff x="9293355" y="2751717"/>
            <a:chExt cx="1757218" cy="1850137"/>
          </a:xfrm>
        </p:grpSpPr>
        <p:grpSp>
          <p:nvGrpSpPr>
            <p:cNvPr id="94" name="Group 93">
              <a:extLst>
                <a:ext uri="{FF2B5EF4-FFF2-40B4-BE49-F238E27FC236}">
                  <a16:creationId xmlns:a16="http://schemas.microsoft.com/office/drawing/2014/main" id="{8A83A1C5-F4CC-E9D6-5133-1F46BE46830B}"/>
                </a:ext>
              </a:extLst>
            </p:cNvPr>
            <p:cNvGrpSpPr/>
            <p:nvPr/>
          </p:nvGrpSpPr>
          <p:grpSpPr>
            <a:xfrm>
              <a:off x="9293355" y="2804637"/>
              <a:ext cx="1757218" cy="1797217"/>
              <a:chOff x="412240" y="1852309"/>
              <a:chExt cx="1757218" cy="1797217"/>
            </a:xfrm>
          </p:grpSpPr>
          <p:cxnSp>
            <p:nvCxnSpPr>
              <p:cNvPr id="97" name="Straight Connector 96">
                <a:extLst>
                  <a:ext uri="{FF2B5EF4-FFF2-40B4-BE49-F238E27FC236}">
                    <a16:creationId xmlns:a16="http://schemas.microsoft.com/office/drawing/2014/main" id="{7A8C030E-5E9E-B1E3-6BAF-F744EB680DC3}"/>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4B950ACC-481E-8F9E-0C17-FE449695A2ED}"/>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6D45217B-F277-CEB7-5BD9-8707B9BA507C}"/>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100" name="TextBox 99">
                <a:extLst>
                  <a:ext uri="{FF2B5EF4-FFF2-40B4-BE49-F238E27FC236}">
                    <a16:creationId xmlns:a16="http://schemas.microsoft.com/office/drawing/2014/main" id="{1E7F0486-F7D9-8076-2B56-ABE27FDDB9B9}"/>
                  </a:ext>
                </a:extLst>
              </p:cNvPr>
              <p:cNvSpPr txBox="1"/>
              <p:nvPr/>
            </p:nvSpPr>
            <p:spPr>
              <a:xfrm rot="16200000">
                <a:off x="-202095" y="2466644"/>
                <a:ext cx="1598002" cy="369332"/>
              </a:xfrm>
              <a:prstGeom prst="rect">
                <a:avLst/>
              </a:prstGeom>
              <a:noFill/>
            </p:spPr>
            <p:txBody>
              <a:bodyPr wrap="none" rtlCol="0">
                <a:spAutoFit/>
              </a:bodyPr>
              <a:lstStyle/>
              <a:p>
                <a:pPr algn="ctr"/>
                <a:r>
                  <a:rPr lang="en-US" b="1" dirty="0">
                    <a:solidFill>
                      <a:schemeClr val="accent1"/>
                    </a:solidFill>
                  </a:rPr>
                  <a:t>Protein </a:t>
                </a:r>
                <a:r>
                  <a:rPr lang="en-US" b="1" dirty="0" err="1">
                    <a:solidFill>
                      <a:schemeClr val="accent1"/>
                    </a:solidFill>
                  </a:rPr>
                  <a:t>Yierld</a:t>
                </a:r>
                <a:endParaRPr lang="en-US" b="1" dirty="0">
                  <a:solidFill>
                    <a:schemeClr val="accent1"/>
                  </a:solidFill>
                </a:endParaRPr>
              </a:p>
            </p:txBody>
          </p:sp>
        </p:grpSp>
        <p:sp>
          <p:nvSpPr>
            <p:cNvPr id="95" name="TextBox 94">
              <a:extLst>
                <a:ext uri="{FF2B5EF4-FFF2-40B4-BE49-F238E27FC236}">
                  <a16:creationId xmlns:a16="http://schemas.microsoft.com/office/drawing/2014/main" id="{03DE79AF-63D5-AC71-E786-C5094438B8DB}"/>
                </a:ext>
              </a:extLst>
            </p:cNvPr>
            <p:cNvSpPr txBox="1"/>
            <p:nvPr/>
          </p:nvSpPr>
          <p:spPr>
            <a:xfrm>
              <a:off x="9731366" y="2751717"/>
              <a:ext cx="1313181"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-0.225</a:t>
              </a:r>
            </a:p>
          </p:txBody>
        </p:sp>
        <p:cxnSp>
          <p:nvCxnSpPr>
            <p:cNvPr id="96" name="Straight Connector 95">
              <a:extLst>
                <a:ext uri="{FF2B5EF4-FFF2-40B4-BE49-F238E27FC236}">
                  <a16:creationId xmlns:a16="http://schemas.microsoft.com/office/drawing/2014/main" id="{EC1B7D22-F20F-7E0E-9965-38C78F8BCA17}"/>
                </a:ext>
              </a:extLst>
            </p:cNvPr>
            <p:cNvCxnSpPr>
              <a:cxnSpLocks/>
            </p:cNvCxnSpPr>
            <p:nvPr/>
          </p:nvCxnSpPr>
          <p:spPr>
            <a:xfrm>
              <a:off x="9803443" y="3762142"/>
              <a:ext cx="1082286" cy="350515"/>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02" name="Group 101">
            <a:extLst>
              <a:ext uri="{FF2B5EF4-FFF2-40B4-BE49-F238E27FC236}">
                <a16:creationId xmlns:a16="http://schemas.microsoft.com/office/drawing/2014/main" id="{068ABDC5-7BBB-663E-2DA4-53AD2331A14E}"/>
              </a:ext>
            </a:extLst>
          </p:cNvPr>
          <p:cNvGrpSpPr/>
          <p:nvPr/>
        </p:nvGrpSpPr>
        <p:grpSpPr>
          <a:xfrm>
            <a:off x="6419353" y="3581932"/>
            <a:ext cx="1757222" cy="1850137"/>
            <a:chOff x="9293351" y="2751717"/>
            <a:chExt cx="1757222" cy="1850137"/>
          </a:xfrm>
        </p:grpSpPr>
        <p:grpSp>
          <p:nvGrpSpPr>
            <p:cNvPr id="103" name="Group 102">
              <a:extLst>
                <a:ext uri="{FF2B5EF4-FFF2-40B4-BE49-F238E27FC236}">
                  <a16:creationId xmlns:a16="http://schemas.microsoft.com/office/drawing/2014/main" id="{C8F0D4DD-C7B6-150C-2950-B63089D875B9}"/>
                </a:ext>
              </a:extLst>
            </p:cNvPr>
            <p:cNvGrpSpPr/>
            <p:nvPr/>
          </p:nvGrpSpPr>
          <p:grpSpPr>
            <a:xfrm>
              <a:off x="9293351" y="2938010"/>
              <a:ext cx="1757222" cy="1663844"/>
              <a:chOff x="412236" y="1985682"/>
              <a:chExt cx="1757222" cy="1663844"/>
            </a:xfrm>
          </p:grpSpPr>
          <p:cxnSp>
            <p:nvCxnSpPr>
              <p:cNvPr id="106" name="Straight Connector 105">
                <a:extLst>
                  <a:ext uri="{FF2B5EF4-FFF2-40B4-BE49-F238E27FC236}">
                    <a16:creationId xmlns:a16="http://schemas.microsoft.com/office/drawing/2014/main" id="{85EF9BBD-8906-9759-5A65-D41B717B2079}"/>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44B7F3D2-E4DC-168E-19BF-52907EA8BB9D}"/>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95B9FB9F-3A1F-551D-6C27-A43549712298}"/>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109" name="TextBox 108">
                <a:extLst>
                  <a:ext uri="{FF2B5EF4-FFF2-40B4-BE49-F238E27FC236}">
                    <a16:creationId xmlns:a16="http://schemas.microsoft.com/office/drawing/2014/main" id="{AC846E92-B04B-4865-F39A-B2407BED4F0E}"/>
                  </a:ext>
                </a:extLst>
              </p:cNvPr>
              <p:cNvSpPr txBox="1"/>
              <p:nvPr/>
            </p:nvSpPr>
            <p:spPr>
              <a:xfrm rot="16200000">
                <a:off x="272710" y="2466644"/>
                <a:ext cx="648384" cy="369332"/>
              </a:xfrm>
              <a:prstGeom prst="rect">
                <a:avLst/>
              </a:prstGeom>
              <a:noFill/>
            </p:spPr>
            <p:txBody>
              <a:bodyPr wrap="none" rtlCol="0">
                <a:spAutoFit/>
              </a:bodyPr>
              <a:lstStyle/>
              <a:p>
                <a:pPr algn="ctr"/>
                <a:r>
                  <a:rPr lang="en-US" b="1" dirty="0">
                    <a:solidFill>
                      <a:schemeClr val="accent1"/>
                    </a:solidFill>
                  </a:rPr>
                  <a:t>SCC</a:t>
                </a:r>
              </a:p>
            </p:txBody>
          </p:sp>
        </p:grpSp>
        <p:sp>
          <p:nvSpPr>
            <p:cNvPr id="104" name="TextBox 103">
              <a:extLst>
                <a:ext uri="{FF2B5EF4-FFF2-40B4-BE49-F238E27FC236}">
                  <a16:creationId xmlns:a16="http://schemas.microsoft.com/office/drawing/2014/main" id="{F87B94EC-3347-8DE2-5F93-7ADEB7AB6B2D}"/>
                </a:ext>
              </a:extLst>
            </p:cNvPr>
            <p:cNvSpPr txBox="1"/>
            <p:nvPr/>
          </p:nvSpPr>
          <p:spPr>
            <a:xfrm>
              <a:off x="9731366" y="2751717"/>
              <a:ext cx="1313181"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-0.414</a:t>
              </a:r>
            </a:p>
          </p:txBody>
        </p:sp>
        <p:cxnSp>
          <p:nvCxnSpPr>
            <p:cNvPr id="105" name="Straight Connector 104">
              <a:extLst>
                <a:ext uri="{FF2B5EF4-FFF2-40B4-BE49-F238E27FC236}">
                  <a16:creationId xmlns:a16="http://schemas.microsoft.com/office/drawing/2014/main" id="{CA417386-9F02-024F-662C-4FDA73B3C067}"/>
                </a:ext>
              </a:extLst>
            </p:cNvPr>
            <p:cNvCxnSpPr>
              <a:cxnSpLocks/>
            </p:cNvCxnSpPr>
            <p:nvPr/>
          </p:nvCxnSpPr>
          <p:spPr>
            <a:xfrm>
              <a:off x="9731366" y="3274407"/>
              <a:ext cx="1154363" cy="83825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11" name="Group 110">
            <a:extLst>
              <a:ext uri="{FF2B5EF4-FFF2-40B4-BE49-F238E27FC236}">
                <a16:creationId xmlns:a16="http://schemas.microsoft.com/office/drawing/2014/main" id="{5D887A08-4177-EE6B-5306-8A47C3FA649B}"/>
              </a:ext>
            </a:extLst>
          </p:cNvPr>
          <p:cNvGrpSpPr/>
          <p:nvPr/>
        </p:nvGrpSpPr>
        <p:grpSpPr>
          <a:xfrm>
            <a:off x="9302022" y="3598678"/>
            <a:ext cx="1757219" cy="1850137"/>
            <a:chOff x="9293354" y="2751717"/>
            <a:chExt cx="1757219" cy="1850137"/>
          </a:xfrm>
        </p:grpSpPr>
        <p:grpSp>
          <p:nvGrpSpPr>
            <p:cNvPr id="112" name="Group 111">
              <a:extLst>
                <a:ext uri="{FF2B5EF4-FFF2-40B4-BE49-F238E27FC236}">
                  <a16:creationId xmlns:a16="http://schemas.microsoft.com/office/drawing/2014/main" id="{7F15819D-5960-788E-56BC-15FF9DC5F990}"/>
                </a:ext>
              </a:extLst>
            </p:cNvPr>
            <p:cNvGrpSpPr/>
            <p:nvPr/>
          </p:nvGrpSpPr>
          <p:grpSpPr>
            <a:xfrm>
              <a:off x="9293354" y="2880523"/>
              <a:ext cx="1757219" cy="1721331"/>
              <a:chOff x="412239" y="1928195"/>
              <a:chExt cx="1757219" cy="1721331"/>
            </a:xfrm>
          </p:grpSpPr>
          <p:cxnSp>
            <p:nvCxnSpPr>
              <p:cNvPr id="115" name="Straight Connector 114">
                <a:extLst>
                  <a:ext uri="{FF2B5EF4-FFF2-40B4-BE49-F238E27FC236}">
                    <a16:creationId xmlns:a16="http://schemas.microsoft.com/office/drawing/2014/main" id="{1E1A70B0-8217-E34B-1CD7-43E253CE3E11}"/>
                  </a:ext>
                </a:extLst>
              </p:cNvPr>
              <p:cNvCxnSpPr>
                <a:cxnSpLocks/>
              </p:cNvCxnSpPr>
              <p:nvPr/>
            </p:nvCxnSpPr>
            <p:spPr>
              <a:xfrm>
                <a:off x="753035" y="1985682"/>
                <a:ext cx="0" cy="1331259"/>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242013BF-94BE-D20E-8423-F3AF685B55C2}"/>
                  </a:ext>
                </a:extLst>
              </p:cNvPr>
              <p:cNvCxnSpPr>
                <a:cxnSpLocks/>
              </p:cNvCxnSpPr>
              <p:nvPr/>
            </p:nvCxnSpPr>
            <p:spPr>
              <a:xfrm flipH="1">
                <a:off x="726140" y="3299011"/>
                <a:ext cx="1443318" cy="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79C2723B-AD4E-71C2-A551-99B4B8D32516}"/>
                  </a:ext>
                </a:extLst>
              </p:cNvPr>
              <p:cNvSpPr txBox="1"/>
              <p:nvPr/>
            </p:nvSpPr>
            <p:spPr>
              <a:xfrm>
                <a:off x="789972" y="3280194"/>
                <a:ext cx="1307410" cy="369332"/>
              </a:xfrm>
              <a:prstGeom prst="rect">
                <a:avLst/>
              </a:prstGeom>
              <a:noFill/>
            </p:spPr>
            <p:txBody>
              <a:bodyPr wrap="none" rtlCol="0">
                <a:spAutoFit/>
              </a:bodyPr>
              <a:lstStyle/>
              <a:p>
                <a:pPr algn="ctr"/>
                <a:r>
                  <a:rPr lang="en-US" b="1" dirty="0">
                    <a:solidFill>
                      <a:schemeClr val="accent1"/>
                    </a:solidFill>
                  </a:rPr>
                  <a:t>Inbreeding</a:t>
                </a:r>
              </a:p>
            </p:txBody>
          </p:sp>
          <p:sp>
            <p:nvSpPr>
              <p:cNvPr id="118" name="TextBox 117">
                <a:extLst>
                  <a:ext uri="{FF2B5EF4-FFF2-40B4-BE49-F238E27FC236}">
                    <a16:creationId xmlns:a16="http://schemas.microsoft.com/office/drawing/2014/main" id="{D7D78FD8-6D1B-481C-1119-546BAA509C2E}"/>
                  </a:ext>
                </a:extLst>
              </p:cNvPr>
              <p:cNvSpPr txBox="1"/>
              <p:nvPr/>
            </p:nvSpPr>
            <p:spPr>
              <a:xfrm rot="16200000">
                <a:off x="-126210" y="2466644"/>
                <a:ext cx="1446230" cy="369332"/>
              </a:xfrm>
              <a:prstGeom prst="rect">
                <a:avLst/>
              </a:prstGeom>
              <a:noFill/>
            </p:spPr>
            <p:txBody>
              <a:bodyPr wrap="none" rtlCol="0">
                <a:spAutoFit/>
              </a:bodyPr>
              <a:lstStyle/>
              <a:p>
                <a:pPr algn="ctr"/>
                <a:r>
                  <a:rPr lang="en-US" b="1" dirty="0">
                    <a:solidFill>
                      <a:schemeClr val="accent1"/>
                    </a:solidFill>
                  </a:rPr>
                  <a:t>Locomotion</a:t>
                </a:r>
              </a:p>
            </p:txBody>
          </p:sp>
        </p:grpSp>
        <p:sp>
          <p:nvSpPr>
            <p:cNvPr id="113" name="TextBox 112">
              <a:extLst>
                <a:ext uri="{FF2B5EF4-FFF2-40B4-BE49-F238E27FC236}">
                  <a16:creationId xmlns:a16="http://schemas.microsoft.com/office/drawing/2014/main" id="{25586CB9-3C68-2174-5B7B-BCAB37E74F41}"/>
                </a:ext>
              </a:extLst>
            </p:cNvPr>
            <p:cNvSpPr txBox="1"/>
            <p:nvPr/>
          </p:nvSpPr>
          <p:spPr>
            <a:xfrm>
              <a:off x="9731366" y="2751717"/>
              <a:ext cx="1313181" cy="369332"/>
            </a:xfrm>
            <a:prstGeom prst="rect">
              <a:avLst/>
            </a:prstGeom>
            <a:noFill/>
          </p:spPr>
          <p:txBody>
            <a:bodyPr wrap="none" rtlCol="0">
              <a:spAutoFit/>
            </a:bodyPr>
            <a:lstStyle/>
            <a:p>
              <a:pPr algn="ctr"/>
              <a:r>
                <a:rPr lang="en-US" b="1" dirty="0">
                  <a:solidFill>
                    <a:srgbClr val="FF0000"/>
                  </a:solidFill>
                </a:rPr>
                <a:t>b</a:t>
              </a:r>
              <a:r>
                <a:rPr lang="en-US" b="1" baseline="-25000" dirty="0">
                  <a:solidFill>
                    <a:srgbClr val="FF0000"/>
                  </a:solidFill>
                </a:rPr>
                <a:t>m</a:t>
              </a:r>
              <a:r>
                <a:rPr lang="en-US" b="1" dirty="0">
                  <a:solidFill>
                    <a:srgbClr val="FF0000"/>
                  </a:solidFill>
                </a:rPr>
                <a:t> = -0.215</a:t>
              </a:r>
            </a:p>
          </p:txBody>
        </p:sp>
        <p:cxnSp>
          <p:nvCxnSpPr>
            <p:cNvPr id="114" name="Straight Connector 113">
              <a:extLst>
                <a:ext uri="{FF2B5EF4-FFF2-40B4-BE49-F238E27FC236}">
                  <a16:creationId xmlns:a16="http://schemas.microsoft.com/office/drawing/2014/main" id="{BD809E9B-1AEC-75B1-8476-2F0CC22623BA}"/>
                </a:ext>
              </a:extLst>
            </p:cNvPr>
            <p:cNvCxnSpPr>
              <a:cxnSpLocks/>
            </p:cNvCxnSpPr>
            <p:nvPr/>
          </p:nvCxnSpPr>
          <p:spPr>
            <a:xfrm>
              <a:off x="9758209" y="3796370"/>
              <a:ext cx="1127520" cy="3162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5475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Topics for discussion</a:t>
            </a:r>
          </a:p>
        </p:txBody>
      </p:sp>
      <p:sp>
        <p:nvSpPr>
          <p:cNvPr id="3" name="Content Placeholder 2"/>
          <p:cNvSpPr>
            <a:spLocks noGrp="1"/>
          </p:cNvSpPr>
          <p:nvPr>
            <p:ph idx="1"/>
          </p:nvPr>
        </p:nvSpPr>
        <p:spPr>
          <a:xfrm>
            <a:off x="596900" y="1854810"/>
            <a:ext cx="6219816" cy="4158252"/>
          </a:xfrm>
        </p:spPr>
        <p:txBody>
          <a:bodyPr>
            <a:normAutofit fontScale="92500"/>
          </a:bodyPr>
          <a:lstStyle/>
          <a:p>
            <a:pPr marL="284149" indent="-284149">
              <a:lnSpc>
                <a:spcPts val="3200"/>
              </a:lnSpc>
              <a:spcBef>
                <a:spcPts val="600"/>
              </a:spcBef>
            </a:pPr>
            <a:r>
              <a:rPr lang="en-US" dirty="0"/>
              <a:t>Inbreeding is different things to different people</a:t>
            </a:r>
          </a:p>
          <a:p>
            <a:pPr marL="284149" indent="-284149">
              <a:lnSpc>
                <a:spcPts val="3200"/>
              </a:lnSpc>
              <a:spcBef>
                <a:spcPts val="600"/>
              </a:spcBef>
            </a:pPr>
            <a:r>
              <a:rPr lang="en-US" dirty="0"/>
              <a:t>New inbreeding matters more than old inbreeding</a:t>
            </a:r>
          </a:p>
          <a:p>
            <a:pPr marL="284149" indent="-284149">
              <a:lnSpc>
                <a:spcPts val="3200"/>
              </a:lnSpc>
              <a:spcBef>
                <a:spcPts val="600"/>
              </a:spcBef>
            </a:pPr>
            <a:r>
              <a:rPr lang="en-US" dirty="0"/>
              <a:t>Inbreeding affects different traits in different ways</a:t>
            </a:r>
          </a:p>
          <a:p>
            <a:pPr marL="284149" indent="-284149">
              <a:lnSpc>
                <a:spcPts val="3200"/>
              </a:lnSpc>
              <a:spcBef>
                <a:spcPts val="600"/>
              </a:spcBef>
            </a:pPr>
            <a:r>
              <a:rPr lang="en-US" dirty="0"/>
              <a:t>Nobody agrees what to do about it</a:t>
            </a:r>
          </a:p>
          <a:p>
            <a:pPr marL="284149" indent="-284149">
              <a:lnSpc>
                <a:spcPts val="3200"/>
              </a:lnSpc>
              <a:spcBef>
                <a:spcPts val="600"/>
              </a:spcBef>
            </a:pPr>
            <a:r>
              <a:rPr lang="en-US" dirty="0"/>
              <a:t>Some thoughts on genetic defects</a:t>
            </a:r>
          </a:p>
          <a:p>
            <a:pPr marL="284149" indent="-284149">
              <a:lnSpc>
                <a:spcPts val="3200"/>
              </a:lnSpc>
              <a:spcBef>
                <a:spcPts val="600"/>
              </a:spcBef>
            </a:pPr>
            <a:r>
              <a:rPr lang="en-US" dirty="0"/>
              <a:t>Conclusion</a:t>
            </a:r>
          </a:p>
        </p:txBody>
      </p:sp>
      <p:pic>
        <p:nvPicPr>
          <p:cNvPr id="6" name="Picture 5">
            <a:extLst>
              <a:ext uri="{FF2B5EF4-FFF2-40B4-BE49-F238E27FC236}">
                <a16:creationId xmlns:a16="http://schemas.microsoft.com/office/drawing/2014/main" id="{86529580-E50A-2B40-B37F-F26DCCF5477E}"/>
              </a:ext>
            </a:extLst>
          </p:cNvPr>
          <p:cNvPicPr>
            <a:picLocks noChangeAspect="1"/>
          </p:cNvPicPr>
          <p:nvPr/>
        </p:nvPicPr>
        <p:blipFill>
          <a:blip r:embed="rId2"/>
          <a:stretch>
            <a:fillRect/>
          </a:stretch>
        </p:blipFill>
        <p:spPr>
          <a:xfrm>
            <a:off x="6816716" y="1854810"/>
            <a:ext cx="5124272" cy="3827190"/>
          </a:xfrm>
          <a:prstGeom prst="rect">
            <a:avLst/>
          </a:prstGeom>
        </p:spPr>
      </p:pic>
    </p:spTree>
    <p:extLst>
      <p:ext uri="{BB962C8B-B14F-4D97-AF65-F5344CB8AC3E}">
        <p14:creationId xmlns:p14="http://schemas.microsoft.com/office/powerpoint/2010/main" val="227634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7280f0808f_0_39"/>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spcBef>
                <a:spcPts val="0"/>
              </a:spcBef>
              <a:buClr>
                <a:schemeClr val="dk2"/>
              </a:buClr>
              <a:buSzPts val="8800"/>
            </a:pPr>
            <a:r>
              <a:rPr lang="en-US" dirty="0"/>
              <a:t>Should dairy farmers worry about inbreeding?</a:t>
            </a:r>
            <a:endParaRPr dirty="0"/>
          </a:p>
        </p:txBody>
      </p:sp>
      <p:graphicFrame>
        <p:nvGraphicFramePr>
          <p:cNvPr id="129" name="Google Shape;129;g27280f0808f_0_39"/>
          <p:cNvGraphicFramePr/>
          <p:nvPr/>
        </p:nvGraphicFramePr>
        <p:xfrm>
          <a:off x="374752" y="2160457"/>
          <a:ext cx="11205652" cy="1370220"/>
        </p:xfrm>
        <a:graphic>
          <a:graphicData uri="http://schemas.openxmlformats.org/drawingml/2006/table">
            <a:tbl>
              <a:tblPr>
                <a:noFill/>
              </a:tblPr>
              <a:tblGrid>
                <a:gridCol w="1347675">
                  <a:extLst>
                    <a:ext uri="{9D8B030D-6E8A-4147-A177-3AD203B41FA5}">
                      <a16:colId xmlns:a16="http://schemas.microsoft.com/office/drawing/2014/main" val="20000"/>
                    </a:ext>
                  </a:extLst>
                </a:gridCol>
                <a:gridCol w="1118063">
                  <a:extLst>
                    <a:ext uri="{9D8B030D-6E8A-4147-A177-3AD203B41FA5}">
                      <a16:colId xmlns:a16="http://schemas.microsoft.com/office/drawing/2014/main" val="20001"/>
                    </a:ext>
                  </a:extLst>
                </a:gridCol>
                <a:gridCol w="1622288">
                  <a:extLst>
                    <a:ext uri="{9D8B030D-6E8A-4147-A177-3AD203B41FA5}">
                      <a16:colId xmlns:a16="http://schemas.microsoft.com/office/drawing/2014/main" val="20002"/>
                    </a:ext>
                  </a:extLst>
                </a:gridCol>
                <a:gridCol w="1256913">
                  <a:extLst>
                    <a:ext uri="{9D8B030D-6E8A-4147-A177-3AD203B41FA5}">
                      <a16:colId xmlns:a16="http://schemas.microsoft.com/office/drawing/2014/main" val="20003"/>
                    </a:ext>
                  </a:extLst>
                </a:gridCol>
                <a:gridCol w="1220375">
                  <a:extLst>
                    <a:ext uri="{9D8B030D-6E8A-4147-A177-3AD203B41FA5}">
                      <a16:colId xmlns:a16="http://schemas.microsoft.com/office/drawing/2014/main" val="20004"/>
                    </a:ext>
                  </a:extLst>
                </a:gridCol>
                <a:gridCol w="1227675">
                  <a:extLst>
                    <a:ext uri="{9D8B030D-6E8A-4147-A177-3AD203B41FA5}">
                      <a16:colId xmlns:a16="http://schemas.microsoft.com/office/drawing/2014/main" val="20005"/>
                    </a:ext>
                  </a:extLst>
                </a:gridCol>
                <a:gridCol w="1139988">
                  <a:extLst>
                    <a:ext uri="{9D8B030D-6E8A-4147-A177-3AD203B41FA5}">
                      <a16:colId xmlns:a16="http://schemas.microsoft.com/office/drawing/2014/main" val="20006"/>
                    </a:ext>
                  </a:extLst>
                </a:gridCol>
                <a:gridCol w="1027600">
                  <a:extLst>
                    <a:ext uri="{9D8B030D-6E8A-4147-A177-3AD203B41FA5}">
                      <a16:colId xmlns:a16="http://schemas.microsoft.com/office/drawing/2014/main" val="20007"/>
                    </a:ext>
                  </a:extLst>
                </a:gridCol>
                <a:gridCol w="1245075">
                  <a:extLst>
                    <a:ext uri="{9D8B030D-6E8A-4147-A177-3AD203B41FA5}">
                      <a16:colId xmlns:a16="http://schemas.microsoft.com/office/drawing/2014/main" val="20008"/>
                    </a:ext>
                  </a:extLst>
                </a:gridCol>
              </a:tblGrid>
              <a:tr h="486300">
                <a:tc>
                  <a:txBody>
                    <a:bodyPr/>
                    <a:lstStyle/>
                    <a:p>
                      <a:pPr marL="0" marR="0" lvl="0" indent="0" algn="ctr" rtl="0">
                        <a:spcBef>
                          <a:spcPts val="0"/>
                        </a:spcBef>
                        <a:spcAft>
                          <a:spcPts val="0"/>
                        </a:spcAft>
                        <a:buNone/>
                      </a:pPr>
                      <a:r>
                        <a:rPr lang="en-US" sz="2400" b="1" u="none" strike="noStrike" cap="none"/>
                        <a:t>Milk</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Fat</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Protein</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PL</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SCS</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DPR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HCR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CCR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LIV</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41960">
                <a:tc>
                  <a:txBody>
                    <a:bodyPr/>
                    <a:lstStyle/>
                    <a:p>
                      <a:pPr marL="0" marR="0" lvl="0" indent="0" algn="ctr" rtl="0">
                        <a:spcBef>
                          <a:spcPts val="0"/>
                        </a:spcBef>
                        <a:spcAft>
                          <a:spcPts val="0"/>
                        </a:spcAft>
                        <a:buNone/>
                      </a:pPr>
                      <a:r>
                        <a:rPr lang="en-US" sz="2400" b="0" u="none" strike="noStrike" cap="none" dirty="0"/>
                        <a:t>-73.6</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-2.70</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-2.10</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-0.28</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0.01</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-0.22</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-0.22</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-0.31</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-0.11</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41960">
                <a:tc>
                  <a:txBody>
                    <a:bodyPr/>
                    <a:lstStyle/>
                    <a:p>
                      <a:pPr marL="0" marR="0" lvl="0" indent="0" algn="ctr" rtl="0">
                        <a:spcBef>
                          <a:spcPts val="0"/>
                        </a:spcBef>
                        <a:spcAft>
                          <a:spcPts val="0"/>
                        </a:spcAft>
                        <a:buNone/>
                      </a:pPr>
                      <a:r>
                        <a:rPr lang="en-US" sz="2400" b="0" u="none" strike="noStrike" cap="none" dirty="0"/>
                        <a:t>-18.4</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-0.67</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-0.52</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-0.07</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0.0025</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FF"/>
                          </a:highlight>
                        </a:rPr>
                        <a:t>-0.05</a:t>
                      </a:r>
                      <a:endParaRPr sz="1400" dirty="0">
                        <a:highlight>
                          <a:srgbClr val="00FFFF"/>
                        </a:highlight>
                      </a:endParaRPr>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-0.05</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-0.08</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t>-0.03</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30" name="Google Shape;130;g27280f0808f_0_39"/>
          <p:cNvSpPr txBox="1"/>
          <p:nvPr/>
        </p:nvSpPr>
        <p:spPr>
          <a:xfrm>
            <a:off x="374752" y="3533884"/>
            <a:ext cx="11145453" cy="338439"/>
          </a:xfrm>
          <a:prstGeom prst="rect">
            <a:avLst/>
          </a:prstGeom>
          <a:noFill/>
          <a:ln>
            <a:noFill/>
          </a:ln>
        </p:spPr>
        <p:txBody>
          <a:bodyPr spcFirstLastPara="1" wrap="square" lIns="91363" tIns="45663" rIns="91363" bIns="45663" anchor="t" anchorCtr="0">
            <a:spAutoFit/>
          </a:bodyPr>
          <a:lstStyle/>
          <a:p>
            <a:r>
              <a:rPr lang="en-US" sz="1600" b="1" i="1" dirty="0">
                <a:solidFill>
                  <a:schemeClr val="dk1"/>
                </a:solidFill>
                <a:latin typeface="Leelawadee"/>
                <a:ea typeface="Leelawadee"/>
                <a:cs typeface="Leelawadee"/>
                <a:sym typeface="Leelawadee"/>
              </a:rPr>
              <a:t>Source:</a:t>
            </a:r>
            <a:r>
              <a:rPr lang="en-US" sz="1600" dirty="0">
                <a:solidFill>
                  <a:schemeClr val="dk1"/>
                </a:solidFill>
                <a:latin typeface="Leelawadee"/>
                <a:ea typeface="Leelawadee"/>
                <a:cs typeface="Leelawadee"/>
                <a:sym typeface="Leelawadee"/>
              </a:rPr>
              <a:t> CDCB (https://</a:t>
            </a:r>
            <a:r>
              <a:rPr lang="en-US" sz="1600" dirty="0" err="1">
                <a:solidFill>
                  <a:schemeClr val="dk1"/>
                </a:solidFill>
                <a:latin typeface="Leelawadee"/>
                <a:ea typeface="Leelawadee"/>
                <a:cs typeface="Leelawadee"/>
                <a:sym typeface="Leelawadee"/>
              </a:rPr>
              <a:t>webconnect.uscdcb.com</a:t>
            </a:r>
            <a:r>
              <a:rPr lang="en-US" sz="1600" dirty="0">
                <a:solidFill>
                  <a:schemeClr val="dk1"/>
                </a:solidFill>
                <a:latin typeface="Leelawadee"/>
                <a:ea typeface="Leelawadee"/>
                <a:cs typeface="Leelawadee"/>
                <a:sym typeface="Leelawadee"/>
              </a:rPr>
              <a:t>/#/summary-stats/breed-means-bases-heterosis-inbreeding-regressions).</a:t>
            </a:r>
            <a:endParaRPr sz="1400" dirty="0"/>
          </a:p>
        </p:txBody>
      </p:sp>
      <p:sp>
        <p:nvSpPr>
          <p:cNvPr id="131" name="Google Shape;131;g27280f0808f_0_39"/>
          <p:cNvSpPr txBox="1"/>
          <p:nvPr/>
        </p:nvSpPr>
        <p:spPr>
          <a:xfrm>
            <a:off x="607105" y="1748135"/>
            <a:ext cx="10913100" cy="461550"/>
          </a:xfrm>
          <a:prstGeom prst="rect">
            <a:avLst/>
          </a:prstGeom>
          <a:noFill/>
          <a:ln>
            <a:noFill/>
          </a:ln>
        </p:spPr>
        <p:txBody>
          <a:bodyPr spcFirstLastPara="1" wrap="square" lIns="91363" tIns="45663" rIns="91363" bIns="45663" anchor="t" anchorCtr="0">
            <a:spAutoFit/>
          </a:bodyPr>
          <a:lstStyle/>
          <a:p>
            <a:r>
              <a:rPr lang="en-US" sz="2400" b="1" dirty="0">
                <a:solidFill>
                  <a:srgbClr val="C00000"/>
                </a:solidFill>
                <a:latin typeface="Leelawadee"/>
                <a:ea typeface="Leelawadee"/>
                <a:cs typeface="Leelawadee"/>
                <a:sym typeface="Leelawadee"/>
              </a:rPr>
              <a:t>Change in phenotypic performance per 1% (0.25%) increase in inbreeding</a:t>
            </a:r>
            <a:endParaRPr sz="1400" dirty="0">
              <a:solidFill>
                <a:srgbClr val="C00000"/>
              </a:solidFill>
            </a:endParaRPr>
          </a:p>
        </p:txBody>
      </p:sp>
      <p:graphicFrame>
        <p:nvGraphicFramePr>
          <p:cNvPr id="132" name="Google Shape;132;g27280f0808f_0_39"/>
          <p:cNvGraphicFramePr/>
          <p:nvPr/>
        </p:nvGraphicFramePr>
        <p:xfrm>
          <a:off x="374752" y="4758132"/>
          <a:ext cx="11205652" cy="928260"/>
        </p:xfrm>
        <a:graphic>
          <a:graphicData uri="http://schemas.openxmlformats.org/drawingml/2006/table">
            <a:tbl>
              <a:tblPr>
                <a:noFill/>
              </a:tblPr>
              <a:tblGrid>
                <a:gridCol w="1347675">
                  <a:extLst>
                    <a:ext uri="{9D8B030D-6E8A-4147-A177-3AD203B41FA5}">
                      <a16:colId xmlns:a16="http://schemas.microsoft.com/office/drawing/2014/main" val="20000"/>
                    </a:ext>
                  </a:extLst>
                </a:gridCol>
                <a:gridCol w="1118063">
                  <a:extLst>
                    <a:ext uri="{9D8B030D-6E8A-4147-A177-3AD203B41FA5}">
                      <a16:colId xmlns:a16="http://schemas.microsoft.com/office/drawing/2014/main" val="20001"/>
                    </a:ext>
                  </a:extLst>
                </a:gridCol>
                <a:gridCol w="1622288">
                  <a:extLst>
                    <a:ext uri="{9D8B030D-6E8A-4147-A177-3AD203B41FA5}">
                      <a16:colId xmlns:a16="http://schemas.microsoft.com/office/drawing/2014/main" val="20002"/>
                    </a:ext>
                  </a:extLst>
                </a:gridCol>
                <a:gridCol w="1256913">
                  <a:extLst>
                    <a:ext uri="{9D8B030D-6E8A-4147-A177-3AD203B41FA5}">
                      <a16:colId xmlns:a16="http://schemas.microsoft.com/office/drawing/2014/main" val="20003"/>
                    </a:ext>
                  </a:extLst>
                </a:gridCol>
                <a:gridCol w="1220375">
                  <a:extLst>
                    <a:ext uri="{9D8B030D-6E8A-4147-A177-3AD203B41FA5}">
                      <a16:colId xmlns:a16="http://schemas.microsoft.com/office/drawing/2014/main" val="20004"/>
                    </a:ext>
                  </a:extLst>
                </a:gridCol>
                <a:gridCol w="1227675">
                  <a:extLst>
                    <a:ext uri="{9D8B030D-6E8A-4147-A177-3AD203B41FA5}">
                      <a16:colId xmlns:a16="http://schemas.microsoft.com/office/drawing/2014/main" val="20005"/>
                    </a:ext>
                  </a:extLst>
                </a:gridCol>
                <a:gridCol w="1139988">
                  <a:extLst>
                    <a:ext uri="{9D8B030D-6E8A-4147-A177-3AD203B41FA5}">
                      <a16:colId xmlns:a16="http://schemas.microsoft.com/office/drawing/2014/main" val="20006"/>
                    </a:ext>
                  </a:extLst>
                </a:gridCol>
                <a:gridCol w="1027600">
                  <a:extLst>
                    <a:ext uri="{9D8B030D-6E8A-4147-A177-3AD203B41FA5}">
                      <a16:colId xmlns:a16="http://schemas.microsoft.com/office/drawing/2014/main" val="20007"/>
                    </a:ext>
                  </a:extLst>
                </a:gridCol>
                <a:gridCol w="1245075">
                  <a:extLst>
                    <a:ext uri="{9D8B030D-6E8A-4147-A177-3AD203B41FA5}">
                      <a16:colId xmlns:a16="http://schemas.microsoft.com/office/drawing/2014/main" val="20008"/>
                    </a:ext>
                  </a:extLst>
                </a:gridCol>
              </a:tblGrid>
              <a:tr h="486300">
                <a:tc>
                  <a:txBody>
                    <a:bodyPr/>
                    <a:lstStyle/>
                    <a:p>
                      <a:pPr marL="0" marR="0" lvl="0" indent="0" algn="ctr" rtl="0">
                        <a:spcBef>
                          <a:spcPts val="0"/>
                        </a:spcBef>
                        <a:spcAft>
                          <a:spcPts val="0"/>
                        </a:spcAft>
                        <a:buNone/>
                      </a:pPr>
                      <a:r>
                        <a:rPr lang="en-US" sz="2400" b="1" u="none" strike="noStrike" cap="none"/>
                        <a:t>Milk</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Fat</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Protein</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PL</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SCS</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DPR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HCR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CCR</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1" u="none" strike="noStrike" cap="none"/>
                        <a:t>LIV</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41960">
                <a:tc>
                  <a:txBody>
                    <a:bodyPr/>
                    <a:lstStyle/>
                    <a:p>
                      <a:pPr marL="0" marR="0" lvl="0" indent="0" algn="ctr" rtl="0">
                        <a:spcBef>
                          <a:spcPts val="0"/>
                        </a:spcBef>
                        <a:spcAft>
                          <a:spcPts val="0"/>
                        </a:spcAft>
                        <a:buNone/>
                      </a:pPr>
                      <a:r>
                        <a:rPr lang="en-US" sz="2400" b="0" u="none" strike="noStrike" cap="none" dirty="0">
                          <a:highlight>
                            <a:srgbClr val="00FF00"/>
                          </a:highlight>
                        </a:rPr>
                        <a:t>+126.9</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+7.7</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+4.4</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+0.49</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00"/>
                          </a:highlight>
                        </a:rPr>
                        <a:t>-0.02</a:t>
                      </a:r>
                      <a:endParaRPr sz="1400" dirty="0">
                        <a:highlight>
                          <a:srgbClr val="00FF00"/>
                        </a:highlight>
                      </a:endParaRPr>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FF"/>
                          </a:highlight>
                        </a:rPr>
                        <a:t>+0.03</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+0.15</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a:highlight>
                            <a:srgbClr val="00FF00"/>
                          </a:highlight>
                        </a:rPr>
                        <a:t>+0.15</a:t>
                      </a:r>
                      <a:endParaRPr sz="140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400" b="0" u="none" strike="noStrike" cap="none" dirty="0">
                          <a:highlight>
                            <a:srgbClr val="00FF00"/>
                          </a:highlight>
                        </a:rPr>
                        <a:t>+0.25</a:t>
                      </a:r>
                      <a:endParaRPr sz="1400" dirty="0"/>
                    </a:p>
                  </a:txBody>
                  <a:tcPr marL="38063" marR="38063"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133" name="Google Shape;133;g27280f0808f_0_39"/>
          <p:cNvSpPr txBox="1"/>
          <p:nvPr/>
        </p:nvSpPr>
        <p:spPr>
          <a:xfrm>
            <a:off x="374752" y="5686393"/>
            <a:ext cx="11377950" cy="338439"/>
          </a:xfrm>
          <a:prstGeom prst="rect">
            <a:avLst/>
          </a:prstGeom>
          <a:noFill/>
          <a:ln>
            <a:noFill/>
          </a:ln>
        </p:spPr>
        <p:txBody>
          <a:bodyPr spcFirstLastPara="1" wrap="square" lIns="91363" tIns="45663" rIns="91363" bIns="45663" anchor="t" anchorCtr="0">
            <a:spAutoFit/>
          </a:bodyPr>
          <a:lstStyle/>
          <a:p>
            <a:r>
              <a:rPr lang="en-US" sz="1600" b="1" i="1">
                <a:solidFill>
                  <a:schemeClr val="dk1"/>
                </a:solidFill>
                <a:latin typeface="Leelawadee"/>
                <a:ea typeface="Leelawadee"/>
                <a:cs typeface="Leelawadee"/>
                <a:sym typeface="Leelawadee"/>
              </a:rPr>
              <a:t>Source:</a:t>
            </a:r>
            <a:r>
              <a:rPr lang="en-US" sz="1600">
                <a:solidFill>
                  <a:schemeClr val="dk1"/>
                </a:solidFill>
                <a:latin typeface="Leelawadee"/>
                <a:ea typeface="Leelawadee"/>
                <a:cs typeface="Leelawadee"/>
                <a:sym typeface="Leelawadee"/>
              </a:rPr>
              <a:t> AGIL, ARS, USDA (https://www.ars.usda.gov/ARSUserFiles/80420530/Publications/ARR/nmcalc-2021_ARR-NM8.pdf).</a:t>
            </a:r>
            <a:endParaRPr sz="1400"/>
          </a:p>
        </p:txBody>
      </p:sp>
      <p:sp>
        <p:nvSpPr>
          <p:cNvPr id="134" name="Google Shape;134;g27280f0808f_0_39"/>
          <p:cNvSpPr txBox="1"/>
          <p:nvPr/>
        </p:nvSpPr>
        <p:spPr>
          <a:xfrm>
            <a:off x="1431332" y="4205054"/>
            <a:ext cx="8974800" cy="461550"/>
          </a:xfrm>
          <a:prstGeom prst="rect">
            <a:avLst/>
          </a:prstGeom>
          <a:noFill/>
          <a:ln>
            <a:noFill/>
          </a:ln>
        </p:spPr>
        <p:txBody>
          <a:bodyPr spcFirstLastPara="1" wrap="square" lIns="91363" tIns="45663" rIns="91363" bIns="45663" anchor="t" anchorCtr="0">
            <a:spAutoFit/>
          </a:bodyPr>
          <a:lstStyle/>
          <a:p>
            <a:r>
              <a:rPr lang="en-US" sz="2400" b="1" dirty="0">
                <a:solidFill>
                  <a:srgbClr val="C00000"/>
                </a:solidFill>
                <a:latin typeface="Leelawadee"/>
                <a:ea typeface="Leelawadee"/>
                <a:cs typeface="Leelawadee"/>
                <a:sym typeface="Leelawadee"/>
              </a:rPr>
              <a:t>Change in genetic potential per year when selecting on NM$</a:t>
            </a:r>
            <a:endParaRPr sz="1400" dirty="0">
              <a:solidFill>
                <a:srgbClr val="C00000"/>
              </a:solidFill>
            </a:endParaRPr>
          </a:p>
        </p:txBody>
      </p:sp>
      <p:sp>
        <p:nvSpPr>
          <p:cNvPr id="2" name="Rectangle 1">
            <a:extLst>
              <a:ext uri="{FF2B5EF4-FFF2-40B4-BE49-F238E27FC236}">
                <a16:creationId xmlns:a16="http://schemas.microsoft.com/office/drawing/2014/main" id="{CDD0D388-A95D-0A22-C641-43F9FB940664}"/>
              </a:ext>
            </a:extLst>
          </p:cNvPr>
          <p:cNvSpPr/>
          <p:nvPr/>
        </p:nvSpPr>
        <p:spPr>
          <a:xfrm>
            <a:off x="515309" y="3115488"/>
            <a:ext cx="10921042" cy="405442"/>
          </a:xfrm>
          <a:prstGeom prst="rect">
            <a:avLst/>
          </a:prstGeom>
          <a:noFill/>
          <a:ln w="508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02FD-9456-9D46-81D1-36AE10D14C3E}"/>
              </a:ext>
            </a:extLst>
          </p:cNvPr>
          <p:cNvSpPr>
            <a:spLocks noGrp="1"/>
          </p:cNvSpPr>
          <p:nvPr>
            <p:ph type="title"/>
          </p:nvPr>
        </p:nvSpPr>
        <p:spPr/>
        <p:txBody>
          <a:bodyPr>
            <a:normAutofit/>
          </a:bodyPr>
          <a:lstStyle/>
          <a:p>
            <a:r>
              <a:rPr lang="en-US" dirty="0"/>
              <a:t>ROH used to find undesirable, but not lethal, regions</a:t>
            </a:r>
          </a:p>
        </p:txBody>
      </p:sp>
      <p:sp>
        <p:nvSpPr>
          <p:cNvPr id="3" name="Content Placeholder 2">
            <a:extLst>
              <a:ext uri="{FF2B5EF4-FFF2-40B4-BE49-F238E27FC236}">
                <a16:creationId xmlns:a16="http://schemas.microsoft.com/office/drawing/2014/main" id="{17DC7A6E-8D81-1747-A732-E3B002A77DC5}"/>
              </a:ext>
            </a:extLst>
          </p:cNvPr>
          <p:cNvSpPr>
            <a:spLocks noGrp="1"/>
          </p:cNvSpPr>
          <p:nvPr>
            <p:ph idx="1"/>
          </p:nvPr>
        </p:nvSpPr>
        <p:spPr>
          <a:xfrm>
            <a:off x="596900" y="1854810"/>
            <a:ext cx="6972943" cy="4158252"/>
          </a:xfrm>
        </p:spPr>
        <p:txBody>
          <a:bodyPr/>
          <a:lstStyle/>
          <a:p>
            <a:r>
              <a:rPr lang="en-US" dirty="0"/>
              <a:t>Some mutations in the population are </a:t>
            </a:r>
            <a:r>
              <a:rPr lang="en-US" dirty="0">
                <a:solidFill>
                  <a:srgbClr val="FF0000"/>
                </a:solidFill>
              </a:rPr>
              <a:t>sub-lethal</a:t>
            </a:r>
            <a:r>
              <a:rPr lang="en-US" dirty="0"/>
              <a:t>: they harm performance but don’t kill animals</a:t>
            </a:r>
          </a:p>
          <a:p>
            <a:r>
              <a:rPr lang="en-US" dirty="0"/>
              <a:t>They are more difficult to find than lethal haplotypes</a:t>
            </a:r>
          </a:p>
          <a:p>
            <a:r>
              <a:rPr lang="en-US" dirty="0"/>
              <a:t>May appear in ROH</a:t>
            </a:r>
          </a:p>
        </p:txBody>
      </p:sp>
      <p:pic>
        <p:nvPicPr>
          <p:cNvPr id="6" name="Content Placeholder 5">
            <a:extLst>
              <a:ext uri="{FF2B5EF4-FFF2-40B4-BE49-F238E27FC236}">
                <a16:creationId xmlns:a16="http://schemas.microsoft.com/office/drawing/2014/main" id="{967C79D2-BEB2-1840-9ABB-E572253432B2}"/>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0814" t="27782" r="31542" b="-1"/>
          <a:stretch/>
        </p:blipFill>
        <p:spPr>
          <a:xfrm>
            <a:off x="7795467" y="1181101"/>
            <a:ext cx="4396533" cy="4745138"/>
          </a:xfrm>
        </p:spPr>
      </p:pic>
      <p:sp>
        <p:nvSpPr>
          <p:cNvPr id="4" name="TextBox 3">
            <a:extLst>
              <a:ext uri="{FF2B5EF4-FFF2-40B4-BE49-F238E27FC236}">
                <a16:creationId xmlns:a16="http://schemas.microsoft.com/office/drawing/2014/main" id="{693D7395-283E-E372-6960-0E0EBBB44705}"/>
              </a:ext>
            </a:extLst>
          </p:cNvPr>
          <p:cNvSpPr txBox="1"/>
          <p:nvPr/>
        </p:nvSpPr>
        <p:spPr>
          <a:xfrm>
            <a:off x="7795467" y="5791879"/>
            <a:ext cx="2089313" cy="369332"/>
          </a:xfrm>
          <a:prstGeom prst="rect">
            <a:avLst/>
          </a:prstGeom>
          <a:noFill/>
        </p:spPr>
        <p:txBody>
          <a:bodyPr wrap="square" rtlCol="0">
            <a:spAutoFit/>
          </a:bodyPr>
          <a:lstStyle/>
          <a:p>
            <a:r>
              <a:rPr lang="en-US" dirty="0"/>
              <a:t>Maltecca (2019)</a:t>
            </a:r>
          </a:p>
        </p:txBody>
      </p:sp>
    </p:spTree>
    <p:extLst>
      <p:ext uri="{BB962C8B-B14F-4D97-AF65-F5344CB8AC3E}">
        <p14:creationId xmlns:p14="http://schemas.microsoft.com/office/powerpoint/2010/main" val="1523310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g26f585ac597_0_35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a:bodyPr>
          <a:lstStyle/>
          <a:p>
            <a:r>
              <a:rPr lang="en-US" dirty="0"/>
              <a:t>Nobody agrees on what to do about it</a:t>
            </a:r>
            <a:endParaRPr dirty="0"/>
          </a:p>
        </p:txBody>
      </p:sp>
    </p:spTree>
    <p:extLst>
      <p:ext uri="{BB962C8B-B14F-4D97-AF65-F5344CB8AC3E}">
        <p14:creationId xmlns:p14="http://schemas.microsoft.com/office/powerpoint/2010/main" val="50098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7280f0808f_0_56"/>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adjust PTAs to account for inbreeding</a:t>
            </a:r>
            <a:endParaRPr dirty="0"/>
          </a:p>
        </p:txBody>
      </p:sp>
      <p:sp>
        <p:nvSpPr>
          <p:cNvPr id="146" name="Google Shape;146;g27280f0808f_0_56"/>
          <p:cNvSpPr txBox="1">
            <a:spLocks noGrp="1"/>
          </p:cNvSpPr>
          <p:nvPr>
            <p:ph idx="1"/>
          </p:nvPr>
        </p:nvSpPr>
        <p:spPr>
          <a:xfrm>
            <a:off x="596900" y="1854810"/>
            <a:ext cx="7605806" cy="4081002"/>
          </a:xfrm>
          <a:prstGeom prst="rect">
            <a:avLst/>
          </a:prstGeom>
          <a:noFill/>
          <a:ln>
            <a:noFill/>
          </a:ln>
        </p:spPr>
        <p:txBody>
          <a:bodyPr spcFirstLastPara="1" vert="horz" wrap="square" lIns="91363" tIns="45663" rIns="91363" bIns="45663" rtlCol="0" anchor="t" anchorCtr="0">
            <a:spAutoFit/>
          </a:bodyPr>
          <a:lstStyle/>
          <a:p>
            <a:pPr marL="622300" indent="-571500">
              <a:spcBef>
                <a:spcPts val="0"/>
              </a:spcBef>
              <a:buClr>
                <a:schemeClr val="tx1"/>
              </a:buClr>
            </a:pPr>
            <a:r>
              <a:rPr lang="en-US" dirty="0"/>
              <a:t>Penalize bulls whose daughters</a:t>
            </a:r>
            <a:br>
              <a:rPr lang="en-US" dirty="0"/>
            </a:br>
            <a:r>
              <a:rPr lang="en-US" dirty="0"/>
              <a:t>are more related to the breed?</a:t>
            </a:r>
          </a:p>
          <a:p>
            <a:pPr marL="622300" indent="-571500">
              <a:spcBef>
                <a:spcPts val="0"/>
              </a:spcBef>
              <a:buClr>
                <a:schemeClr val="tx1"/>
              </a:buClr>
            </a:pPr>
            <a:r>
              <a:rPr lang="en-US" dirty="0"/>
              <a:t>Use genomic rather than pedigree</a:t>
            </a:r>
            <a:br>
              <a:rPr lang="en-US" dirty="0"/>
            </a:br>
            <a:r>
              <a:rPr lang="en-US" dirty="0"/>
              <a:t>inbreeding?</a:t>
            </a:r>
          </a:p>
          <a:p>
            <a:pPr marL="622300" indent="-571500">
              <a:spcBef>
                <a:spcPts val="0"/>
              </a:spcBef>
              <a:buClr>
                <a:schemeClr val="tx1"/>
              </a:buClr>
            </a:pPr>
            <a:r>
              <a:rPr lang="en-US" dirty="0"/>
              <a:t>The US does both!</a:t>
            </a:r>
          </a:p>
          <a:p>
            <a:pPr marL="622300" indent="-571500">
              <a:spcBef>
                <a:spcPts val="0"/>
              </a:spcBef>
              <a:buClr>
                <a:schemeClr val="tx1"/>
              </a:buClr>
            </a:pPr>
            <a:r>
              <a:rPr lang="en-US" dirty="0"/>
              <a:t>Limit active bulls from the same sire family?</a:t>
            </a:r>
          </a:p>
          <a:p>
            <a:pPr marL="622300" indent="-571500">
              <a:spcBef>
                <a:spcPts val="0"/>
              </a:spcBef>
              <a:buClr>
                <a:schemeClr val="tx1"/>
              </a:buClr>
            </a:pPr>
            <a:r>
              <a:rPr lang="en-US" dirty="0"/>
              <a:t>What about embryo donors?</a:t>
            </a:r>
          </a:p>
        </p:txBody>
      </p:sp>
      <p:grpSp>
        <p:nvGrpSpPr>
          <p:cNvPr id="2" name="Group 1">
            <a:extLst>
              <a:ext uri="{FF2B5EF4-FFF2-40B4-BE49-F238E27FC236}">
                <a16:creationId xmlns:a16="http://schemas.microsoft.com/office/drawing/2014/main" id="{4A8FD8EF-C609-C1DB-7CE6-434D9765670C}"/>
              </a:ext>
            </a:extLst>
          </p:cNvPr>
          <p:cNvGrpSpPr/>
          <p:nvPr/>
        </p:nvGrpSpPr>
        <p:grpSpPr>
          <a:xfrm>
            <a:off x="8443237" y="1203581"/>
            <a:ext cx="3088005" cy="3289743"/>
            <a:chOff x="12179300" y="4926562"/>
            <a:chExt cx="6724520" cy="6941310"/>
          </a:xfrm>
        </p:grpSpPr>
        <p:pic>
          <p:nvPicPr>
            <p:cNvPr id="147" name="Google Shape;147;g27280f0808f_0_56"/>
            <p:cNvPicPr preferRelativeResize="0"/>
            <p:nvPr/>
          </p:nvPicPr>
          <p:blipFill rotWithShape="1">
            <a:blip r:embed="rId3">
              <a:alphaModFix/>
            </a:blip>
            <a:srcRect/>
            <a:stretch/>
          </p:blipFill>
          <p:spPr>
            <a:xfrm>
              <a:off x="12331545" y="4926562"/>
              <a:ext cx="6572275" cy="6219111"/>
            </a:xfrm>
            <a:prstGeom prst="rect">
              <a:avLst/>
            </a:prstGeom>
            <a:noFill/>
            <a:ln>
              <a:noFill/>
            </a:ln>
          </p:spPr>
        </p:pic>
        <p:sp>
          <p:nvSpPr>
            <p:cNvPr id="148" name="Google Shape;148;g27280f0808f_0_56"/>
            <p:cNvSpPr txBox="1"/>
            <p:nvPr/>
          </p:nvSpPr>
          <p:spPr>
            <a:xfrm>
              <a:off x="12179300" y="11153771"/>
              <a:ext cx="5766480" cy="714101"/>
            </a:xfrm>
            <a:prstGeom prst="rect">
              <a:avLst/>
            </a:prstGeom>
            <a:noFill/>
            <a:ln>
              <a:noFill/>
            </a:ln>
          </p:spPr>
          <p:txBody>
            <a:bodyPr spcFirstLastPara="1" wrap="square" lIns="91363" tIns="45663" rIns="91363" bIns="45663" anchor="t" anchorCtr="0">
              <a:spAutoFit/>
            </a:bodyPr>
            <a:lstStyle/>
            <a:p>
              <a:r>
                <a:rPr lang="en-US" sz="1600" b="1" dirty="0">
                  <a:solidFill>
                    <a:schemeClr val="dk1"/>
                  </a:solidFill>
                  <a:latin typeface="Leelawadee"/>
                  <a:ea typeface="Leelawadee"/>
                  <a:cs typeface="Leelawadee"/>
                  <a:sym typeface="Leelawadee"/>
                </a:rPr>
                <a:t>Source:</a:t>
              </a:r>
              <a:r>
                <a:rPr lang="en-US" sz="1600" dirty="0">
                  <a:solidFill>
                    <a:schemeClr val="dk1"/>
                  </a:solidFill>
                  <a:latin typeface="Leelawadee"/>
                  <a:ea typeface="Leelawadee"/>
                  <a:cs typeface="Leelawadee"/>
                  <a:sym typeface="Leelawadee"/>
                </a:rPr>
                <a:t> Alta Genetics</a:t>
              </a:r>
              <a:endParaRPr sz="1400"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7280f0808f_0_64"/>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trim pedigrees?</a:t>
            </a:r>
            <a:endParaRPr dirty="0"/>
          </a:p>
        </p:txBody>
      </p:sp>
      <p:sp>
        <p:nvSpPr>
          <p:cNvPr id="154" name="Google Shape;154;g27280f0808f_0_64"/>
          <p:cNvSpPr txBox="1">
            <a:spLocks noGrp="1"/>
          </p:cNvSpPr>
          <p:nvPr>
            <p:ph idx="1"/>
          </p:nvPr>
        </p:nvSpPr>
        <p:spPr>
          <a:xfrm>
            <a:off x="596900" y="1692760"/>
            <a:ext cx="10972800" cy="446572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Inbreeding melts away with the</a:t>
            </a:r>
            <a:br>
              <a:rPr lang="en-US" dirty="0"/>
            </a:br>
            <a:r>
              <a:rPr lang="en-US" dirty="0"/>
              <a:t>touch of a button!</a:t>
            </a:r>
            <a:endParaRPr dirty="0"/>
          </a:p>
          <a:p>
            <a:pPr indent="-228600">
              <a:lnSpc>
                <a:spcPct val="90000"/>
              </a:lnSpc>
              <a:spcBef>
                <a:spcPts val="1000"/>
              </a:spcBef>
              <a:buClr>
                <a:schemeClr val="tx1"/>
              </a:buClr>
            </a:pPr>
            <a:r>
              <a:rPr lang="en-US" dirty="0"/>
              <a:t>Reflects the biological impact of new</a:t>
            </a:r>
            <a:br>
              <a:rPr lang="en-US" dirty="0"/>
            </a:br>
            <a:r>
              <a:rPr lang="en-US" dirty="0"/>
              <a:t>versus old inbreeding</a:t>
            </a:r>
            <a:endParaRPr dirty="0"/>
          </a:p>
          <a:p>
            <a:pPr indent="-228600">
              <a:lnSpc>
                <a:spcPct val="90000"/>
              </a:lnSpc>
              <a:spcBef>
                <a:spcPts val="1000"/>
              </a:spcBef>
              <a:buClr>
                <a:schemeClr val="tx1"/>
              </a:buClr>
            </a:pPr>
            <a:r>
              <a:rPr lang="en-US" dirty="0"/>
              <a:t>Some countries already do this</a:t>
            </a:r>
            <a:endParaRPr dirty="0"/>
          </a:p>
          <a:p>
            <a:pPr marL="685800" lvl="1" indent="-228600">
              <a:lnSpc>
                <a:spcPct val="90000"/>
              </a:lnSpc>
              <a:spcBef>
                <a:spcPts val="500"/>
              </a:spcBef>
              <a:buClr>
                <a:schemeClr val="tx1"/>
              </a:buClr>
              <a:buSzPct val="50000"/>
            </a:pPr>
            <a:r>
              <a:rPr lang="en-US" sz="3600" dirty="0"/>
              <a:t>Italy (4), Slovak Republic (3), UK (5)</a:t>
            </a:r>
            <a:endParaRPr sz="3600" dirty="0"/>
          </a:p>
          <a:p>
            <a:pPr marL="685800" lvl="1" indent="-228600">
              <a:lnSpc>
                <a:spcPct val="90000"/>
              </a:lnSpc>
              <a:spcBef>
                <a:spcPts val="500"/>
              </a:spcBef>
              <a:buClr>
                <a:schemeClr val="tx1"/>
              </a:buClr>
              <a:buSzPct val="50000"/>
            </a:pPr>
            <a:r>
              <a:rPr lang="en-US" sz="3600" dirty="0"/>
              <a:t>Some countries have more recent</a:t>
            </a:r>
            <a:br>
              <a:rPr lang="en-US" sz="3600" dirty="0"/>
            </a:br>
            <a:r>
              <a:rPr lang="en-US" sz="3600" dirty="0"/>
              <a:t>“founder” years</a:t>
            </a:r>
            <a:endParaRPr sz="3600" dirty="0"/>
          </a:p>
        </p:txBody>
      </p:sp>
      <p:pic>
        <p:nvPicPr>
          <p:cNvPr id="155" name="Google Shape;155;g27280f0808f_0_64"/>
          <p:cNvPicPr preferRelativeResize="0"/>
          <p:nvPr/>
        </p:nvPicPr>
        <p:blipFill rotWithShape="1">
          <a:blip r:embed="rId3">
            <a:alphaModFix/>
          </a:blip>
          <a:srcRect l="37004" t="17053" r="36038" b="3968"/>
          <a:stretch/>
        </p:blipFill>
        <p:spPr>
          <a:xfrm>
            <a:off x="8223141" y="499620"/>
            <a:ext cx="3676262" cy="60648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7280f0808f_0_71"/>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What if we don’t publish PTAs?</a:t>
            </a:r>
            <a:endParaRPr dirty="0"/>
          </a:p>
        </p:txBody>
      </p:sp>
      <p:sp>
        <p:nvSpPr>
          <p:cNvPr id="161" name="Google Shape;161;g27280f0808f_0_71"/>
          <p:cNvSpPr txBox="1">
            <a:spLocks noGrp="1"/>
          </p:cNvSpPr>
          <p:nvPr>
            <p:ph idx="1"/>
          </p:nvPr>
        </p:nvSpPr>
        <p:spPr>
          <a:xfrm>
            <a:off x="596900" y="1854810"/>
            <a:ext cx="7686488" cy="396712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To avoid overuse of bulls, no PTA</a:t>
            </a:r>
            <a:br>
              <a:rPr lang="en-US" dirty="0"/>
            </a:br>
            <a:r>
              <a:rPr lang="en-US" dirty="0"/>
              <a:t>will be published</a:t>
            </a:r>
            <a:endParaRPr dirty="0"/>
          </a:p>
          <a:p>
            <a:pPr indent="-228600">
              <a:lnSpc>
                <a:spcPct val="90000"/>
              </a:lnSpc>
              <a:spcBef>
                <a:spcPts val="1000"/>
              </a:spcBef>
              <a:buClr>
                <a:schemeClr val="tx1"/>
              </a:buClr>
            </a:pPr>
            <a:r>
              <a:rPr lang="en-US" dirty="0"/>
              <a:t>Bulls will be mated at random to cows</a:t>
            </a:r>
            <a:endParaRPr dirty="0"/>
          </a:p>
          <a:p>
            <a:pPr indent="-228600">
              <a:lnSpc>
                <a:spcPct val="90000"/>
              </a:lnSpc>
              <a:spcBef>
                <a:spcPts val="1000"/>
              </a:spcBef>
              <a:buClr>
                <a:schemeClr val="tx1"/>
              </a:buClr>
            </a:pPr>
            <a:r>
              <a:rPr lang="en-US" dirty="0"/>
              <a:t>Or, bulls can receive “red”, “yellow”, or “green” badges to indicate trait quality</a:t>
            </a:r>
            <a:endParaRPr dirty="0"/>
          </a:p>
          <a:p>
            <a:pPr indent="-228600">
              <a:lnSpc>
                <a:spcPct val="90000"/>
              </a:lnSpc>
              <a:spcBef>
                <a:spcPts val="1000"/>
              </a:spcBef>
              <a:buClr>
                <a:schemeClr val="tx1"/>
              </a:buClr>
            </a:pPr>
            <a:r>
              <a:rPr lang="en-US" dirty="0"/>
              <a:t>Or, only the mate selection software knows the PTA</a:t>
            </a:r>
            <a:endParaRPr dirty="0"/>
          </a:p>
        </p:txBody>
      </p:sp>
      <p:pic>
        <p:nvPicPr>
          <p:cNvPr id="162" name="Google Shape;162;g27280f0808f_0_71" descr="Magic Cow | Cow vs Aliens Wiki | Fandom"/>
          <p:cNvPicPr preferRelativeResize="0"/>
          <p:nvPr/>
        </p:nvPicPr>
        <p:blipFill rotWithShape="1">
          <a:blip r:embed="rId3">
            <a:alphaModFix/>
          </a:blip>
          <a:srcRect/>
          <a:stretch/>
        </p:blipFill>
        <p:spPr>
          <a:xfrm>
            <a:off x="8615583" y="2134697"/>
            <a:ext cx="3153886" cy="25886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7280f0808f_0_78"/>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could use terminal dairy embryos?</a:t>
            </a:r>
            <a:endParaRPr dirty="0"/>
          </a:p>
        </p:txBody>
      </p:sp>
      <p:sp>
        <p:nvSpPr>
          <p:cNvPr id="168" name="Google Shape;168;g27280f0808f_0_78"/>
          <p:cNvSpPr txBox="1">
            <a:spLocks noGrp="1"/>
          </p:cNvSpPr>
          <p:nvPr>
            <p:ph idx="1"/>
          </p:nvPr>
        </p:nvSpPr>
        <p:spPr>
          <a:xfrm>
            <a:off x="596900" y="1854810"/>
            <a:ext cx="10972800" cy="396712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Instead of selling semen, we could sell</a:t>
            </a:r>
            <a:br>
              <a:rPr lang="en-US" dirty="0"/>
            </a:br>
            <a:r>
              <a:rPr lang="en-US" dirty="0"/>
              <a:t>embryos which represent the ideal terminal</a:t>
            </a:r>
            <a:br>
              <a:rPr lang="en-US" dirty="0"/>
            </a:br>
            <a:r>
              <a:rPr lang="en-US" dirty="0"/>
              <a:t>dairy cross</a:t>
            </a:r>
            <a:endParaRPr dirty="0"/>
          </a:p>
          <a:p>
            <a:pPr indent="-228600">
              <a:lnSpc>
                <a:spcPct val="90000"/>
              </a:lnSpc>
              <a:spcBef>
                <a:spcPts val="1000"/>
              </a:spcBef>
              <a:buClr>
                <a:schemeClr val="tx1"/>
              </a:buClr>
            </a:pPr>
            <a:r>
              <a:rPr lang="en-US" dirty="0"/>
              <a:t>There would be no inbreeding!</a:t>
            </a:r>
            <a:endParaRPr dirty="0"/>
          </a:p>
          <a:p>
            <a:pPr indent="-228600">
              <a:lnSpc>
                <a:spcPct val="90000"/>
              </a:lnSpc>
              <a:spcBef>
                <a:spcPts val="1000"/>
              </a:spcBef>
              <a:buClr>
                <a:schemeClr val="tx1"/>
              </a:buClr>
            </a:pPr>
            <a:r>
              <a:rPr lang="en-US" dirty="0"/>
              <a:t>Who will maintain the needed purebred lines?</a:t>
            </a:r>
          </a:p>
          <a:p>
            <a:pPr indent="-228600">
              <a:lnSpc>
                <a:spcPct val="90000"/>
              </a:lnSpc>
              <a:spcBef>
                <a:spcPts val="1000"/>
              </a:spcBef>
              <a:buClr>
                <a:schemeClr val="tx1"/>
              </a:buClr>
            </a:pPr>
            <a:r>
              <a:rPr lang="en-US" dirty="0"/>
              <a:t>Is the cost of creating and transferring these embryos manageable?</a:t>
            </a:r>
            <a:endParaRPr dirty="0"/>
          </a:p>
        </p:txBody>
      </p:sp>
      <p:pic>
        <p:nvPicPr>
          <p:cNvPr id="169" name="Google Shape;169;g27280f0808f_0_78" descr="In Vitro Fertilization &amp; Embryo Transfer: A Comparison - Trans Ova Genetics"/>
          <p:cNvPicPr preferRelativeResize="0"/>
          <p:nvPr/>
        </p:nvPicPr>
        <p:blipFill rotWithShape="1">
          <a:blip r:embed="rId3">
            <a:alphaModFix/>
          </a:blip>
          <a:srcRect/>
          <a:stretch/>
        </p:blipFill>
        <p:spPr>
          <a:xfrm>
            <a:off x="9070480" y="1474552"/>
            <a:ext cx="2800206" cy="23638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7280f0808f_0_85"/>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change the index</a:t>
            </a:r>
            <a:endParaRPr dirty="0"/>
          </a:p>
        </p:txBody>
      </p:sp>
      <p:sp>
        <p:nvSpPr>
          <p:cNvPr id="175" name="Google Shape;175;g27280f0808f_0_85"/>
          <p:cNvSpPr txBox="1">
            <a:spLocks noGrp="1"/>
          </p:cNvSpPr>
          <p:nvPr>
            <p:ph idx="1"/>
          </p:nvPr>
        </p:nvSpPr>
        <p:spPr>
          <a:xfrm>
            <a:off x="596900" y="1854810"/>
            <a:ext cx="7030798" cy="433748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Add some measure of genetic</a:t>
            </a:r>
            <a:br>
              <a:rPr lang="en-US" dirty="0"/>
            </a:br>
            <a:r>
              <a:rPr lang="en-US" dirty="0"/>
              <a:t>diversity to selection indices</a:t>
            </a:r>
            <a:endParaRPr dirty="0"/>
          </a:p>
          <a:p>
            <a:pPr indent="-228600">
              <a:lnSpc>
                <a:spcPct val="90000"/>
              </a:lnSpc>
              <a:spcBef>
                <a:spcPts val="1000"/>
              </a:spcBef>
              <a:buClr>
                <a:schemeClr val="tx1"/>
              </a:buClr>
            </a:pPr>
            <a:r>
              <a:rPr lang="en-US" dirty="0"/>
              <a:t>A possible opportunity to use</a:t>
            </a:r>
            <a:br>
              <a:rPr lang="en-US" dirty="0"/>
            </a:br>
            <a:r>
              <a:rPr lang="en-US" dirty="0"/>
              <a:t>subpopulation membership</a:t>
            </a:r>
            <a:endParaRPr dirty="0"/>
          </a:p>
          <a:p>
            <a:pPr indent="-228600">
              <a:lnSpc>
                <a:spcPct val="90000"/>
              </a:lnSpc>
              <a:spcBef>
                <a:spcPts val="1000"/>
              </a:spcBef>
              <a:buClr>
                <a:schemeClr val="tx1"/>
              </a:buClr>
            </a:pPr>
            <a:r>
              <a:rPr lang="en-US" dirty="0"/>
              <a:t>Isn’t this just a less-efficient way of implementing optimal contribution theory, which we’ve all been carefully ignoring?</a:t>
            </a:r>
            <a:endParaRPr dirty="0"/>
          </a:p>
        </p:txBody>
      </p:sp>
      <p:pic>
        <p:nvPicPr>
          <p:cNvPr id="176" name="Google Shape;176;g27280f0808f_0_85" descr="Trade-off between genetic gain and group coancestry and an optimization path of evolutionary algorithm (target set to 30°, dots show evaluated solutions, line shows evolution of the best solution)"/>
          <p:cNvPicPr preferRelativeResize="0"/>
          <p:nvPr/>
        </p:nvPicPr>
        <p:blipFill rotWithShape="1">
          <a:blip r:embed="rId3">
            <a:alphaModFix/>
          </a:blip>
          <a:srcRect/>
          <a:stretch/>
        </p:blipFill>
        <p:spPr>
          <a:xfrm>
            <a:off x="7627698" y="304223"/>
            <a:ext cx="4438514" cy="44470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7280f0808f_0_92"/>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Could gene editing be the solution?</a:t>
            </a:r>
            <a:endParaRPr dirty="0"/>
          </a:p>
        </p:txBody>
      </p:sp>
      <p:sp>
        <p:nvSpPr>
          <p:cNvPr id="182" name="Google Shape;182;g27280f0808f_0_92"/>
          <p:cNvSpPr txBox="1">
            <a:spLocks noGrp="1"/>
          </p:cNvSpPr>
          <p:nvPr>
            <p:ph idx="1"/>
          </p:nvPr>
        </p:nvSpPr>
        <p:spPr>
          <a:xfrm>
            <a:off x="596900" y="1854810"/>
            <a:ext cx="10972800" cy="381990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What if we just use gene editing to “fix” defects when we find them (</a:t>
            </a:r>
            <a:r>
              <a:rPr lang="en-US" dirty="0" err="1"/>
              <a:t>Johnsson</a:t>
            </a:r>
            <a:r>
              <a:rPr lang="en-US" dirty="0"/>
              <a:t> et al., 2019)?</a:t>
            </a:r>
            <a:endParaRPr dirty="0"/>
          </a:p>
          <a:p>
            <a:pPr marL="685800" lvl="1" indent="-228600">
              <a:lnSpc>
                <a:spcPct val="90000"/>
              </a:lnSpc>
              <a:spcBef>
                <a:spcPts val="500"/>
              </a:spcBef>
              <a:buClr>
                <a:schemeClr val="tx1"/>
              </a:buClr>
              <a:buSzPct val="50000"/>
            </a:pPr>
            <a:r>
              <a:rPr lang="en-US" dirty="0"/>
              <a:t>You only lose a few months with surrogate sires!</a:t>
            </a:r>
            <a:endParaRPr dirty="0"/>
          </a:p>
          <a:p>
            <a:pPr indent="-228600">
              <a:lnSpc>
                <a:spcPct val="90000"/>
              </a:lnSpc>
              <a:spcBef>
                <a:spcPts val="1000"/>
              </a:spcBef>
              <a:buClr>
                <a:schemeClr val="tx1"/>
              </a:buClr>
            </a:pPr>
            <a:r>
              <a:rPr lang="en-US" dirty="0"/>
              <a:t>We can get rapid genetic</a:t>
            </a:r>
            <a:br>
              <a:rPr lang="en-US" dirty="0"/>
            </a:br>
            <a:r>
              <a:rPr lang="en-US" dirty="0"/>
              <a:t>gain without consequences!</a:t>
            </a:r>
            <a:endParaRPr dirty="0"/>
          </a:p>
          <a:p>
            <a:pPr indent="-228600">
              <a:lnSpc>
                <a:spcPct val="90000"/>
              </a:lnSpc>
              <a:spcBef>
                <a:spcPts val="1000"/>
              </a:spcBef>
              <a:buClr>
                <a:schemeClr val="tx1"/>
              </a:buClr>
            </a:pPr>
            <a:r>
              <a:rPr lang="en-US" dirty="0"/>
              <a:t>Do we know where it’s</a:t>
            </a:r>
            <a:br>
              <a:rPr lang="en-US" dirty="0"/>
            </a:br>
            <a:r>
              <a:rPr lang="en-US" dirty="0"/>
              <a:t>important to have diversity?</a:t>
            </a:r>
            <a:endParaRPr dirty="0"/>
          </a:p>
        </p:txBody>
      </p:sp>
      <p:pic>
        <p:nvPicPr>
          <p:cNvPr id="184" name="Google Shape;184;g27280f0808f_0_92" descr="How gene editing is changing the world | World Economic Forum"/>
          <p:cNvPicPr preferRelativeResize="0"/>
          <p:nvPr/>
        </p:nvPicPr>
        <p:blipFill rotWithShape="1">
          <a:blip r:embed="rId3">
            <a:alphaModFix/>
          </a:blip>
          <a:srcRect l="3408" t="28734" r="6411"/>
          <a:stretch/>
        </p:blipFill>
        <p:spPr>
          <a:xfrm>
            <a:off x="6238754" y="3553428"/>
            <a:ext cx="5786069" cy="31308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7280f0808f_0_106"/>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We can outcross between studs</a:t>
            </a:r>
            <a:endParaRPr dirty="0"/>
          </a:p>
        </p:txBody>
      </p:sp>
      <p:sp>
        <p:nvSpPr>
          <p:cNvPr id="196" name="Google Shape;196;g27280f0808f_0_106"/>
          <p:cNvSpPr txBox="1">
            <a:spLocks noGrp="1"/>
          </p:cNvSpPr>
          <p:nvPr>
            <p:ph idx="1"/>
          </p:nvPr>
        </p:nvSpPr>
        <p:spPr>
          <a:xfrm>
            <a:off x="596900" y="1854810"/>
            <a:ext cx="10972800" cy="360856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AIs are creating sub-populations</a:t>
            </a:r>
            <a:br>
              <a:rPr lang="en-US" dirty="0"/>
            </a:br>
            <a:r>
              <a:rPr lang="en-US" dirty="0"/>
              <a:t>within breeds because of genetic</a:t>
            </a:r>
            <a:br>
              <a:rPr lang="en-US" dirty="0"/>
            </a:br>
            <a:r>
              <a:rPr lang="en-US" dirty="0"/>
              <a:t>protection programs</a:t>
            </a:r>
            <a:endParaRPr dirty="0"/>
          </a:p>
          <a:p>
            <a:pPr marL="685800" lvl="1" indent="-228600">
              <a:lnSpc>
                <a:spcPct val="90000"/>
              </a:lnSpc>
              <a:spcBef>
                <a:spcPts val="500"/>
              </a:spcBef>
              <a:buClr>
                <a:schemeClr val="tx1"/>
              </a:buClr>
              <a:buSzPct val="50000"/>
            </a:pPr>
            <a:r>
              <a:rPr lang="en-US" dirty="0"/>
              <a:t>Will this lead to rotational breeding from each</a:t>
            </a:r>
            <a:br>
              <a:rPr lang="en-US" dirty="0"/>
            </a:br>
            <a:r>
              <a:rPr lang="en-US" dirty="0"/>
              <a:t>stud in turn?</a:t>
            </a:r>
            <a:endParaRPr dirty="0"/>
          </a:p>
          <a:p>
            <a:pPr indent="-228600">
              <a:lnSpc>
                <a:spcPct val="90000"/>
              </a:lnSpc>
              <a:spcBef>
                <a:spcPts val="1000"/>
              </a:spcBef>
              <a:buClr>
                <a:schemeClr val="tx1"/>
              </a:buClr>
            </a:pPr>
            <a:r>
              <a:rPr lang="en-US" dirty="0"/>
              <a:t>How much difference should we expect if we’re all using similar breeding objectives?</a:t>
            </a:r>
            <a:endParaRPr dirty="0"/>
          </a:p>
        </p:txBody>
      </p:sp>
      <p:pic>
        <p:nvPicPr>
          <p:cNvPr id="197" name="Google Shape;197;g27280f0808f_0_106" descr="Diagram&#10;&#10;Description automatically generated"/>
          <p:cNvPicPr preferRelativeResize="0"/>
          <p:nvPr/>
        </p:nvPicPr>
        <p:blipFill rotWithShape="1">
          <a:blip r:embed="rId3">
            <a:alphaModFix/>
          </a:blip>
          <a:srcRect l="23781" t="22983" r="23917" b="29822"/>
          <a:stretch/>
        </p:blipFill>
        <p:spPr>
          <a:xfrm>
            <a:off x="8444022" y="1721025"/>
            <a:ext cx="3486285" cy="2267813"/>
          </a:xfrm>
          <a:prstGeom prst="rect">
            <a:avLst/>
          </a:prstGeom>
          <a:noFill/>
          <a:ln>
            <a:noFill/>
          </a:ln>
        </p:spPr>
      </p:pic>
      <p:sp>
        <p:nvSpPr>
          <p:cNvPr id="198" name="Google Shape;198;g27280f0808f_0_106"/>
          <p:cNvSpPr txBox="1"/>
          <p:nvPr/>
        </p:nvSpPr>
        <p:spPr>
          <a:xfrm>
            <a:off x="8444022" y="3988837"/>
            <a:ext cx="1337550" cy="246106"/>
          </a:xfrm>
          <a:prstGeom prst="rect">
            <a:avLst/>
          </a:prstGeom>
          <a:noFill/>
          <a:ln>
            <a:noFill/>
          </a:ln>
        </p:spPr>
        <p:txBody>
          <a:bodyPr spcFirstLastPara="1" wrap="square" lIns="91363" tIns="45663" rIns="91363" bIns="45663" anchor="t" anchorCtr="0">
            <a:spAutoFit/>
          </a:bodyPr>
          <a:lstStyle/>
          <a:p>
            <a:r>
              <a:rPr lang="en-US" sz="1000" b="1" dirty="0">
                <a:solidFill>
                  <a:schemeClr val="dk1"/>
                </a:solidFill>
                <a:latin typeface="Leelawadee"/>
                <a:ea typeface="Leelawadee"/>
                <a:cs typeface="Leelawadee"/>
                <a:sym typeface="Leelawadee"/>
              </a:rPr>
              <a:t>Source:</a:t>
            </a:r>
            <a:r>
              <a:rPr lang="en-US" sz="1000" dirty="0">
                <a:solidFill>
                  <a:schemeClr val="dk1"/>
                </a:solidFill>
                <a:latin typeface="Leelawadee"/>
                <a:ea typeface="Leelawadee"/>
                <a:cs typeface="Leelawadee"/>
                <a:sym typeface="Leelawadee"/>
              </a:rPr>
              <a:t> Lush (1945)</a:t>
            </a:r>
            <a:endParaRPr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0E26-666C-496C-CD88-7AF667CF197D}"/>
              </a:ext>
            </a:extLst>
          </p:cNvPr>
          <p:cNvSpPr>
            <a:spLocks noGrp="1"/>
          </p:cNvSpPr>
          <p:nvPr>
            <p:ph type="title"/>
          </p:nvPr>
        </p:nvSpPr>
        <p:spPr/>
        <p:txBody>
          <a:bodyPr/>
          <a:lstStyle/>
          <a:p>
            <a:r>
              <a:rPr lang="en-US" dirty="0"/>
              <a:t>Inbreeding is different things to different people</a:t>
            </a:r>
          </a:p>
        </p:txBody>
      </p:sp>
      <p:sp>
        <p:nvSpPr>
          <p:cNvPr id="3" name="Slide Number Placeholder 2">
            <a:extLst>
              <a:ext uri="{FF2B5EF4-FFF2-40B4-BE49-F238E27FC236}">
                <a16:creationId xmlns:a16="http://schemas.microsoft.com/office/drawing/2014/main" id="{34A0428F-2592-D5A3-B708-412CEF8CBC2A}"/>
              </a:ext>
            </a:extLst>
          </p:cNvPr>
          <p:cNvSpPr>
            <a:spLocks noGrp="1"/>
          </p:cNvSpPr>
          <p:nvPr>
            <p:ph type="sldNum" sz="quarter" idx="10"/>
          </p:nvPr>
        </p:nvSpPr>
        <p:spPr/>
        <p:txBody>
          <a:bodyPr/>
          <a:lstStyle/>
          <a:p>
            <a:fld id="{E550F8CE-6223-4241-882D-8C053F6794F3}" type="slidenum">
              <a:rPr lang="en-US" smtClean="0"/>
              <a:pPr/>
              <a:t>3</a:t>
            </a:fld>
            <a:endParaRPr lang="en-US" dirty="0"/>
          </a:p>
        </p:txBody>
      </p:sp>
    </p:spTree>
    <p:extLst>
      <p:ext uri="{BB962C8B-B14F-4D97-AF65-F5344CB8AC3E}">
        <p14:creationId xmlns:p14="http://schemas.microsoft.com/office/powerpoint/2010/main" val="3554251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280f0808f_0_121"/>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Will </a:t>
            </a:r>
            <a:r>
              <a:rPr lang="en-US" i="1" dirty="0"/>
              <a:t>in vitro</a:t>
            </a:r>
            <a:r>
              <a:rPr lang="en-US" dirty="0"/>
              <a:t> breeding ever work?</a:t>
            </a:r>
            <a:endParaRPr dirty="0"/>
          </a:p>
        </p:txBody>
      </p:sp>
      <p:sp>
        <p:nvSpPr>
          <p:cNvPr id="211" name="Google Shape;211;g27280f0808f_0_121"/>
          <p:cNvSpPr txBox="1">
            <a:spLocks noGrp="1"/>
          </p:cNvSpPr>
          <p:nvPr>
            <p:ph idx="1"/>
          </p:nvPr>
        </p:nvSpPr>
        <p:spPr>
          <a:xfrm>
            <a:off x="596900" y="1854810"/>
            <a:ext cx="10972800" cy="3838885"/>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Embryonic stem cells can be turned into sperm and eggs and used to create a new generation of embryos (</a:t>
            </a:r>
            <a:r>
              <a:rPr lang="en-US" dirty="0" err="1"/>
              <a:t>Goszczynski</a:t>
            </a:r>
            <a:r>
              <a:rPr lang="en-US" dirty="0"/>
              <a:t> et al., 2018)</a:t>
            </a:r>
            <a:endParaRPr dirty="0"/>
          </a:p>
          <a:p>
            <a:pPr indent="-228600">
              <a:lnSpc>
                <a:spcPct val="90000"/>
              </a:lnSpc>
              <a:spcBef>
                <a:spcPts val="1000"/>
              </a:spcBef>
              <a:buClr>
                <a:schemeClr val="tx1"/>
              </a:buClr>
            </a:pPr>
            <a:r>
              <a:rPr lang="en-US" dirty="0"/>
              <a:t>Faster genetic gain because less</a:t>
            </a:r>
            <a:br>
              <a:rPr lang="en-US" dirty="0"/>
            </a:br>
            <a:r>
              <a:rPr lang="en-US" dirty="0"/>
              <a:t>time is needed to create the next</a:t>
            </a:r>
            <a:br>
              <a:rPr lang="en-US" dirty="0"/>
            </a:br>
            <a:r>
              <a:rPr lang="en-US" dirty="0"/>
              <a:t>generation</a:t>
            </a:r>
            <a:endParaRPr dirty="0"/>
          </a:p>
          <a:p>
            <a:pPr indent="-228600">
              <a:lnSpc>
                <a:spcPct val="90000"/>
              </a:lnSpc>
              <a:spcBef>
                <a:spcPts val="1000"/>
              </a:spcBef>
              <a:buClr>
                <a:schemeClr val="tx1"/>
              </a:buClr>
            </a:pPr>
            <a:r>
              <a:rPr lang="en-US" dirty="0"/>
              <a:t>Live animals eventually needed</a:t>
            </a:r>
            <a:endParaRPr dirty="0"/>
          </a:p>
        </p:txBody>
      </p:sp>
      <p:pic>
        <p:nvPicPr>
          <p:cNvPr id="212" name="Google Shape;212;g27280f0808f_0_121" descr="Diagram&#10;&#10;Description automatically generated"/>
          <p:cNvPicPr preferRelativeResize="0"/>
          <p:nvPr/>
        </p:nvPicPr>
        <p:blipFill rotWithShape="1">
          <a:blip r:embed="rId3">
            <a:alphaModFix/>
          </a:blip>
          <a:srcRect l="18626" t="20664" r="18889" b="10497"/>
          <a:stretch/>
        </p:blipFill>
        <p:spPr>
          <a:xfrm>
            <a:off x="7657177" y="3077046"/>
            <a:ext cx="3937923" cy="27183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280f0808f_0_128"/>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Will we retain license to operate?</a:t>
            </a:r>
            <a:endParaRPr dirty="0"/>
          </a:p>
        </p:txBody>
      </p:sp>
      <p:sp>
        <p:nvSpPr>
          <p:cNvPr id="218" name="Google Shape;218;g27280f0808f_0_128"/>
          <p:cNvSpPr txBox="1">
            <a:spLocks noGrp="1"/>
          </p:cNvSpPr>
          <p:nvPr>
            <p:ph idx="1"/>
          </p:nvPr>
        </p:nvSpPr>
        <p:spPr>
          <a:xfrm>
            <a:off x="596900" y="1854810"/>
            <a:ext cx="6533105" cy="433748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Inbreeding may </a:t>
            </a:r>
            <a:r>
              <a:rPr lang="en-US" b="1" dirty="0"/>
              <a:t>impact our</a:t>
            </a:r>
            <a:br>
              <a:rPr lang="en-US" b="1" dirty="0"/>
            </a:br>
            <a:r>
              <a:rPr lang="en-US" b="1" dirty="0"/>
              <a:t>social license</a:t>
            </a:r>
            <a:r>
              <a:rPr lang="en-US" dirty="0"/>
              <a:t> more than</a:t>
            </a:r>
            <a:br>
              <a:rPr lang="en-US" dirty="0"/>
            </a:br>
            <a:r>
              <a:rPr lang="en-US" dirty="0"/>
              <a:t>production economics</a:t>
            </a:r>
            <a:endParaRPr dirty="0"/>
          </a:p>
          <a:p>
            <a:pPr indent="-228600">
              <a:lnSpc>
                <a:spcPct val="90000"/>
              </a:lnSpc>
              <a:spcBef>
                <a:spcPts val="1000"/>
              </a:spcBef>
              <a:buClr>
                <a:schemeClr val="tx1"/>
              </a:buClr>
            </a:pPr>
            <a:r>
              <a:rPr lang="en-US" dirty="0"/>
              <a:t>People don’t understand</a:t>
            </a:r>
            <a:br>
              <a:rPr lang="en-US" dirty="0"/>
            </a:br>
            <a:r>
              <a:rPr lang="en-US" dirty="0"/>
              <a:t>the selection on performance</a:t>
            </a:r>
            <a:br>
              <a:rPr lang="en-US" dirty="0"/>
            </a:br>
            <a:r>
              <a:rPr lang="en-US" dirty="0"/>
              <a:t>practiced by livestock farmers</a:t>
            </a:r>
            <a:endParaRPr dirty="0"/>
          </a:p>
          <a:p>
            <a:pPr indent="-228600">
              <a:lnSpc>
                <a:spcPct val="90000"/>
              </a:lnSpc>
              <a:spcBef>
                <a:spcPts val="1000"/>
              </a:spcBef>
              <a:buClr>
                <a:schemeClr val="tx1"/>
              </a:buClr>
            </a:pPr>
            <a:r>
              <a:rPr lang="en-US" dirty="0"/>
              <a:t>What will consumers, retailers, and bankers demand?</a:t>
            </a:r>
            <a:endParaRPr dirty="0"/>
          </a:p>
        </p:txBody>
      </p:sp>
      <p:pic>
        <p:nvPicPr>
          <p:cNvPr id="219" name="Google Shape;219;g27280f0808f_0_128" descr="Graphical user interface&#10;&#10;Description automatically generated"/>
          <p:cNvPicPr preferRelativeResize="0"/>
          <p:nvPr/>
        </p:nvPicPr>
        <p:blipFill rotWithShape="1">
          <a:blip r:embed="rId3">
            <a:alphaModFix/>
          </a:blip>
          <a:srcRect l="17495" t="15916" r="16558"/>
          <a:stretch/>
        </p:blipFill>
        <p:spPr>
          <a:xfrm>
            <a:off x="6959681" y="1854810"/>
            <a:ext cx="4780344" cy="389574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7280f0808f_0_100"/>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Am I serious about this?</a:t>
            </a:r>
            <a:endParaRPr dirty="0"/>
          </a:p>
        </p:txBody>
      </p:sp>
      <p:sp>
        <p:nvSpPr>
          <p:cNvPr id="190" name="Google Shape;190;g27280f0808f_0_100"/>
          <p:cNvSpPr txBox="1">
            <a:spLocks noGrp="1"/>
          </p:cNvSpPr>
          <p:nvPr>
            <p:ph idx="1"/>
          </p:nvPr>
        </p:nvSpPr>
        <p:spPr>
          <a:xfrm>
            <a:off x="596900" y="1854810"/>
            <a:ext cx="10972800" cy="433748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Genetic evaluation is a tool for ranking animals for selection, not managing genetic diversity</a:t>
            </a:r>
            <a:endParaRPr dirty="0"/>
          </a:p>
          <a:p>
            <a:pPr marL="685800" lvl="1" indent="-228600">
              <a:lnSpc>
                <a:spcPct val="90000"/>
              </a:lnSpc>
              <a:spcBef>
                <a:spcPts val="500"/>
              </a:spcBef>
              <a:buClr>
                <a:schemeClr val="tx1"/>
              </a:buClr>
              <a:buSzPct val="50000"/>
            </a:pPr>
            <a:r>
              <a:rPr lang="en-US" sz="3600" dirty="0"/>
              <a:t>We can favor “outcross” animals, if we can find them, and penalize “inbred” animals</a:t>
            </a:r>
            <a:endParaRPr sz="3600" dirty="0"/>
          </a:p>
          <a:p>
            <a:pPr marL="685800" lvl="1" indent="-228600">
              <a:lnSpc>
                <a:spcPct val="90000"/>
              </a:lnSpc>
              <a:spcBef>
                <a:spcPts val="500"/>
              </a:spcBef>
              <a:buClr>
                <a:schemeClr val="tx1"/>
              </a:buClr>
              <a:buSzPct val="50000"/>
            </a:pPr>
            <a:r>
              <a:rPr lang="en-US" sz="3600" dirty="0"/>
              <a:t>Such adjustments lack theoretical justification and can’t achieve what we want them to</a:t>
            </a:r>
            <a:endParaRPr sz="3600" dirty="0"/>
          </a:p>
          <a:p>
            <a:pPr indent="-228600">
              <a:lnSpc>
                <a:spcPct val="90000"/>
              </a:lnSpc>
              <a:spcBef>
                <a:spcPts val="1000"/>
              </a:spcBef>
              <a:buClr>
                <a:schemeClr val="tx1"/>
              </a:buClr>
            </a:pPr>
            <a:r>
              <a:rPr lang="en-US" dirty="0"/>
              <a:t>Would we rather pretend we’re doing things, or make changes that have real impacts (Cole, 2024)?</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7280f0808f_0_135"/>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Do other solutions to the problem exist?</a:t>
            </a:r>
            <a:endParaRPr dirty="0"/>
          </a:p>
        </p:txBody>
      </p:sp>
      <p:sp>
        <p:nvSpPr>
          <p:cNvPr id="225" name="Google Shape;225;g27280f0808f_0_135"/>
          <p:cNvSpPr txBox="1">
            <a:spLocks noGrp="1"/>
          </p:cNvSpPr>
          <p:nvPr>
            <p:ph idx="1"/>
          </p:nvPr>
        </p:nvSpPr>
        <p:spPr>
          <a:xfrm>
            <a:off x="596900" y="1773785"/>
            <a:ext cx="6290037" cy="4465723"/>
          </a:xfrm>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There are many theoretically</a:t>
            </a:r>
            <a:br>
              <a:rPr lang="en-US" dirty="0"/>
            </a:br>
            <a:r>
              <a:rPr lang="en-US" dirty="0"/>
              <a:t>satisfying ideas nobody uses</a:t>
            </a:r>
            <a:endParaRPr dirty="0"/>
          </a:p>
          <a:p>
            <a:pPr indent="-228600">
              <a:lnSpc>
                <a:spcPct val="90000"/>
              </a:lnSpc>
              <a:spcBef>
                <a:spcPts val="1000"/>
              </a:spcBef>
              <a:buClr>
                <a:schemeClr val="tx1"/>
              </a:buClr>
            </a:pPr>
            <a:r>
              <a:rPr lang="en-US" dirty="0"/>
              <a:t>Geneticists and AI staff don’t</a:t>
            </a:r>
            <a:br>
              <a:rPr lang="en-US" dirty="0"/>
            </a:br>
            <a:r>
              <a:rPr lang="en-US" dirty="0"/>
              <a:t>breed cows, farmers do</a:t>
            </a:r>
            <a:endParaRPr dirty="0"/>
          </a:p>
          <a:p>
            <a:pPr indent="-228600">
              <a:lnSpc>
                <a:spcPct val="90000"/>
              </a:lnSpc>
              <a:spcBef>
                <a:spcPts val="1000"/>
              </a:spcBef>
              <a:buClr>
                <a:schemeClr val="tx1"/>
              </a:buClr>
            </a:pPr>
            <a:r>
              <a:rPr lang="en-US" dirty="0"/>
              <a:t>Many cows are now mated</a:t>
            </a:r>
            <a:br>
              <a:rPr lang="en-US" dirty="0"/>
            </a:br>
            <a:r>
              <a:rPr lang="en-US" dirty="0"/>
              <a:t>at random to groups of bulls</a:t>
            </a:r>
            <a:endParaRPr dirty="0"/>
          </a:p>
          <a:p>
            <a:pPr indent="-228600">
              <a:lnSpc>
                <a:spcPct val="90000"/>
              </a:lnSpc>
              <a:spcBef>
                <a:spcPts val="1000"/>
              </a:spcBef>
              <a:buClr>
                <a:schemeClr val="tx1"/>
              </a:buClr>
            </a:pPr>
            <a:r>
              <a:rPr lang="en-US" dirty="0"/>
              <a:t>Everyone’s neighbor should use different bulls</a:t>
            </a:r>
            <a:endParaRPr dirty="0"/>
          </a:p>
        </p:txBody>
      </p:sp>
      <p:graphicFrame>
        <p:nvGraphicFramePr>
          <p:cNvPr id="226" name="Google Shape;226;g27280f0808f_0_135"/>
          <p:cNvGraphicFramePr/>
          <p:nvPr>
            <p:extLst>
              <p:ext uri="{D42A27DB-BD31-4B8C-83A1-F6EECF244321}">
                <p14:modId xmlns:p14="http://schemas.microsoft.com/office/powerpoint/2010/main" val="1273810831"/>
              </p:ext>
            </p:extLst>
          </p:nvPr>
        </p:nvGraphicFramePr>
        <p:xfrm>
          <a:off x="6886937" y="1854810"/>
          <a:ext cx="4872918" cy="3236040"/>
        </p:xfrm>
        <a:graphic>
          <a:graphicData uri="http://schemas.openxmlformats.org/drawingml/2006/table">
            <a:tbl>
              <a:tblPr firstRow="1" bandRow="1">
                <a:noFill/>
              </a:tblPr>
              <a:tblGrid>
                <a:gridCol w="4872918">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1800" b="1" dirty="0"/>
                        <a:t>Some ways to avoid inbreeding</a:t>
                      </a:r>
                      <a:endParaRPr sz="1400" b="1" dirty="0"/>
                    </a:p>
                  </a:txBody>
                  <a:tcPr marL="91350" marR="913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Optimal contribution theory</a:t>
                      </a:r>
                      <a:endParaRPr sz="1400"/>
                    </a:p>
                  </a:txBody>
                  <a:tcPr marL="91350" marR="913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t>Minimization of progeny inbreeding</a:t>
                      </a:r>
                      <a:endParaRPr sz="1400" dirty="0"/>
                    </a:p>
                  </a:txBody>
                  <a:tcPr marL="91350" marR="913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dirty="0"/>
                        <a:t>Linear programming</a:t>
                      </a:r>
                      <a:endParaRPr sz="1400" dirty="0"/>
                    </a:p>
                  </a:txBody>
                  <a:tcPr marL="91350" marR="913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dirty="0"/>
                        <a:t>Look-ahead mate selection</a:t>
                      </a:r>
                      <a:endParaRPr sz="1400" dirty="0"/>
                    </a:p>
                  </a:txBody>
                  <a:tcPr marL="91350" marR="913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dirty="0"/>
                        <a:t>Selection against lethal alleles</a:t>
                      </a:r>
                      <a:endParaRPr sz="1400" dirty="0"/>
                    </a:p>
                  </a:txBody>
                  <a:tcPr marL="91350" marR="91350" marT="45725" marB="45725"/>
                </a:tc>
                <a:extLst>
                  <a:ext uri="{0D108BD9-81ED-4DB2-BD59-A6C34878D82A}">
                    <a16:rowId xmlns:a16="http://schemas.microsoft.com/office/drawing/2014/main" val="10005"/>
                  </a:ext>
                </a:extLst>
              </a:tr>
              <a:tr h="640090">
                <a:tc>
                  <a:txBody>
                    <a:bodyPr/>
                    <a:lstStyle/>
                    <a:p>
                      <a:pPr marL="0" marR="0" lvl="0" indent="0" algn="l" rtl="0">
                        <a:spcBef>
                          <a:spcPts val="0"/>
                        </a:spcBef>
                        <a:spcAft>
                          <a:spcPts val="0"/>
                        </a:spcAft>
                        <a:buNone/>
                      </a:pPr>
                      <a:r>
                        <a:rPr lang="en-US" sz="1800" dirty="0"/>
                        <a:t>Index selection including Mendelian sampling variance</a:t>
                      </a:r>
                      <a:endParaRPr sz="1400" dirty="0"/>
                    </a:p>
                  </a:txBody>
                  <a:tcPr marL="91350" marR="913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dirty="0"/>
                        <a:t>Genomic selection including dominance</a:t>
                      </a:r>
                      <a:endParaRPr sz="1400" dirty="0"/>
                    </a:p>
                  </a:txBody>
                  <a:tcPr marL="91350" marR="913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14E52B-688F-B431-73CF-48EFFC478D1A}"/>
              </a:ext>
            </a:extLst>
          </p:cNvPr>
          <p:cNvSpPr>
            <a:spLocks noGrp="1"/>
          </p:cNvSpPr>
          <p:nvPr>
            <p:ph type="title"/>
          </p:nvPr>
        </p:nvSpPr>
        <p:spPr/>
        <p:txBody>
          <a:bodyPr/>
          <a:lstStyle/>
          <a:p>
            <a:r>
              <a:rPr lang="en-US" dirty="0"/>
              <a:t>Some thoughts on genetic defects</a:t>
            </a:r>
          </a:p>
        </p:txBody>
      </p:sp>
      <p:sp>
        <p:nvSpPr>
          <p:cNvPr id="4" name="Slide Number Placeholder 3">
            <a:extLst>
              <a:ext uri="{FF2B5EF4-FFF2-40B4-BE49-F238E27FC236}">
                <a16:creationId xmlns:a16="http://schemas.microsoft.com/office/drawing/2014/main" id="{47565A5E-860E-B2F0-1CE3-22C2AF112BF3}"/>
              </a:ext>
            </a:extLst>
          </p:cNvPr>
          <p:cNvSpPr>
            <a:spLocks noGrp="1"/>
          </p:cNvSpPr>
          <p:nvPr>
            <p:ph type="sldNum" sz="quarter" idx="10"/>
          </p:nvPr>
        </p:nvSpPr>
        <p:spPr/>
        <p:txBody>
          <a:bodyPr/>
          <a:lstStyle/>
          <a:p>
            <a:fld id="{E550F8CE-6223-4241-882D-8C053F6794F3}" type="slidenum">
              <a:rPr lang="en-US" smtClean="0"/>
              <a:pPr/>
              <a:t>34</a:t>
            </a:fld>
            <a:endParaRPr lang="en-US" dirty="0"/>
          </a:p>
        </p:txBody>
      </p:sp>
    </p:spTree>
    <p:extLst>
      <p:ext uri="{BB962C8B-B14F-4D97-AF65-F5344CB8AC3E}">
        <p14:creationId xmlns:p14="http://schemas.microsoft.com/office/powerpoint/2010/main" val="2776360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Mendelian recessives are exposed by inbreeding</a:t>
            </a:r>
          </a:p>
        </p:txBody>
      </p:sp>
      <p:sp>
        <p:nvSpPr>
          <p:cNvPr id="3" name="Content Placeholder 2"/>
          <p:cNvSpPr>
            <a:spLocks noGrp="1"/>
          </p:cNvSpPr>
          <p:nvPr>
            <p:ph idx="1"/>
          </p:nvPr>
        </p:nvSpPr>
        <p:spPr>
          <a:xfrm>
            <a:off x="596900" y="1854810"/>
            <a:ext cx="5662178" cy="4158252"/>
          </a:xfrm>
        </p:spPr>
        <p:txBody>
          <a:bodyPr/>
          <a:lstStyle/>
          <a:p>
            <a:r>
              <a:rPr lang="en-US" dirty="0"/>
              <a:t>Classical model of inheritance</a:t>
            </a:r>
          </a:p>
          <a:p>
            <a:r>
              <a:rPr lang="en-US" dirty="0"/>
              <a:t>One locus, typically with two alleles</a:t>
            </a:r>
          </a:p>
          <a:p>
            <a:r>
              <a:rPr lang="en-US" dirty="0"/>
              <a:t>Often exhibit complete dominance</a:t>
            </a:r>
          </a:p>
          <a:p>
            <a:r>
              <a:rPr lang="en-US" dirty="0"/>
              <a:t>e.g., Mendel’s experiments</a:t>
            </a:r>
          </a:p>
        </p:txBody>
      </p:sp>
      <p:pic>
        <p:nvPicPr>
          <p:cNvPr id="2050" name="Picture 2" descr="https://upload.wikimedia.org/wikipedia/commons/thumb/1/17/Punnett_square_mendel_flowers.svg/250px-Punnett_square_mendel_flow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175" y="1074146"/>
            <a:ext cx="5045925" cy="5045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21487" y="5614577"/>
            <a:ext cx="2025386" cy="338554"/>
          </a:xfrm>
          <a:prstGeom prst="rect">
            <a:avLst/>
          </a:prstGeom>
          <a:solidFill>
            <a:schemeClr val="bg1"/>
          </a:solidFill>
        </p:spPr>
        <p:txBody>
          <a:bodyPr wrap="square">
            <a:spAutoFit/>
          </a:bodyPr>
          <a:lstStyle/>
          <a:p>
            <a:r>
              <a:rPr lang="en-US" sz="1600" b="1" dirty="0"/>
              <a:t>Source: </a:t>
            </a:r>
            <a:r>
              <a:rPr lang="en-US" sz="1600" dirty="0"/>
              <a:t>Wikimedia.</a:t>
            </a:r>
          </a:p>
        </p:txBody>
      </p:sp>
    </p:spTree>
    <p:extLst>
      <p:ext uri="{BB962C8B-B14F-4D97-AF65-F5344CB8AC3E}">
        <p14:creationId xmlns:p14="http://schemas.microsoft.com/office/powerpoint/2010/main" val="2165465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2D7B-624F-DFCD-4BB2-0514D57F63BA}"/>
              </a:ext>
            </a:extLst>
          </p:cNvPr>
          <p:cNvSpPr>
            <a:spLocks noGrp="1"/>
          </p:cNvSpPr>
          <p:nvPr>
            <p:ph type="title"/>
          </p:nvPr>
        </p:nvSpPr>
        <p:spPr/>
        <p:txBody>
          <a:bodyPr/>
          <a:lstStyle/>
          <a:p>
            <a:r>
              <a:rPr lang="en-US" dirty="0"/>
              <a:t>Breaking news about Mendel’s peas!</a:t>
            </a:r>
          </a:p>
        </p:txBody>
      </p:sp>
      <p:pic>
        <p:nvPicPr>
          <p:cNvPr id="6" name="Picture 5" descr="A screenshot of a computer&#10;&#10;AI-generated content may be incorrect.">
            <a:extLst>
              <a:ext uri="{FF2B5EF4-FFF2-40B4-BE49-F238E27FC236}">
                <a16:creationId xmlns:a16="http://schemas.microsoft.com/office/drawing/2014/main" id="{E1CD1BCA-6DEE-3B1F-107B-D107FAF81FF1}"/>
              </a:ext>
            </a:extLst>
          </p:cNvPr>
          <p:cNvPicPr>
            <a:picLocks noChangeAspect="1"/>
          </p:cNvPicPr>
          <p:nvPr/>
        </p:nvPicPr>
        <p:blipFill>
          <a:blip r:embed="rId2"/>
          <a:srcRect l="11615" t="18267" r="10648" b="1579"/>
          <a:stretch>
            <a:fillRect/>
          </a:stretch>
        </p:blipFill>
        <p:spPr>
          <a:xfrm>
            <a:off x="596900" y="2329372"/>
            <a:ext cx="6041986" cy="3504268"/>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C1E075D8-1E58-0BF8-83CA-15620AE8D288}"/>
              </a:ext>
            </a:extLst>
          </p:cNvPr>
          <p:cNvPicPr>
            <a:picLocks noChangeAspect="1"/>
          </p:cNvPicPr>
          <p:nvPr/>
        </p:nvPicPr>
        <p:blipFill>
          <a:blip r:embed="rId3"/>
          <a:srcRect l="15042" t="17262" r="48671" b="60287"/>
          <a:stretch>
            <a:fillRect/>
          </a:stretch>
        </p:blipFill>
        <p:spPr>
          <a:xfrm>
            <a:off x="7002684" y="2329372"/>
            <a:ext cx="4880845" cy="1698618"/>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A902174E-6F32-A4E0-4027-FF2FE3AD621E}"/>
              </a:ext>
            </a:extLst>
          </p:cNvPr>
          <p:cNvPicPr>
            <a:picLocks noChangeAspect="1"/>
          </p:cNvPicPr>
          <p:nvPr/>
        </p:nvPicPr>
        <p:blipFill>
          <a:blip r:embed="rId3"/>
          <a:srcRect l="14880" t="38774" r="48833" b="38774"/>
          <a:stretch>
            <a:fillRect/>
          </a:stretch>
        </p:blipFill>
        <p:spPr>
          <a:xfrm>
            <a:off x="7002683" y="4362226"/>
            <a:ext cx="4880845" cy="1698618"/>
          </a:xfrm>
          <a:prstGeom prst="rect">
            <a:avLst/>
          </a:prstGeom>
        </p:spPr>
      </p:pic>
      <p:sp>
        <p:nvSpPr>
          <p:cNvPr id="12" name="TextBox 11">
            <a:extLst>
              <a:ext uri="{FF2B5EF4-FFF2-40B4-BE49-F238E27FC236}">
                <a16:creationId xmlns:a16="http://schemas.microsoft.com/office/drawing/2014/main" id="{48C951B2-F2F4-EF6D-0043-78D135736492}"/>
              </a:ext>
            </a:extLst>
          </p:cNvPr>
          <p:cNvSpPr txBox="1"/>
          <p:nvPr/>
        </p:nvSpPr>
        <p:spPr>
          <a:xfrm>
            <a:off x="596900" y="1500867"/>
            <a:ext cx="10972800" cy="707886"/>
          </a:xfrm>
          <a:prstGeom prst="rect">
            <a:avLst/>
          </a:prstGeom>
          <a:noFill/>
        </p:spPr>
        <p:txBody>
          <a:bodyPr wrap="square" rtlCol="0">
            <a:spAutoFit/>
          </a:bodyPr>
          <a:lstStyle/>
          <a:p>
            <a:r>
              <a:rPr lang="en-US" sz="2000" dirty="0"/>
              <a:t>Wasn’t this all worked out in 1865 (Natural History Society of Brno, 1865; </a:t>
            </a:r>
            <a:r>
              <a:rPr lang="en-US" sz="2000" dirty="0" err="1"/>
              <a:t>Verhandlungen</a:t>
            </a:r>
            <a:r>
              <a:rPr lang="en-US" sz="2000" dirty="0"/>
              <a:t> des </a:t>
            </a:r>
            <a:r>
              <a:rPr lang="en-US" sz="2000" dirty="0" err="1"/>
              <a:t>naturforschenden</a:t>
            </a:r>
            <a:r>
              <a:rPr lang="en-US" sz="2000" dirty="0"/>
              <a:t> </a:t>
            </a:r>
            <a:r>
              <a:rPr lang="en-US" sz="2000" dirty="0" err="1"/>
              <a:t>Vereines</a:t>
            </a:r>
            <a:r>
              <a:rPr lang="en-US" sz="2000" dirty="0"/>
              <a:t> in Brünn, 1866)? Not exactly…</a:t>
            </a:r>
          </a:p>
        </p:txBody>
      </p:sp>
    </p:spTree>
    <p:extLst>
      <p:ext uri="{BB962C8B-B14F-4D97-AF65-F5344CB8AC3E}">
        <p14:creationId xmlns:p14="http://schemas.microsoft.com/office/powerpoint/2010/main" val="4278130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Known genetic defects in US Holsteins</a:t>
            </a:r>
          </a:p>
        </p:txBody>
      </p:sp>
      <p:sp>
        <p:nvSpPr>
          <p:cNvPr id="5" name="TextBox 4"/>
          <p:cNvSpPr txBox="1"/>
          <p:nvPr/>
        </p:nvSpPr>
        <p:spPr>
          <a:xfrm>
            <a:off x="157290" y="5601479"/>
            <a:ext cx="11844209" cy="980012"/>
          </a:xfrm>
          <a:prstGeom prst="rect">
            <a:avLst/>
          </a:prstGeom>
          <a:noFill/>
        </p:spPr>
        <p:txBody>
          <a:bodyPr wrap="square" lIns="0" tIns="0" rIns="0" bIns="0" rtlCol="0">
            <a:spAutoFit/>
          </a:bodyPr>
          <a:lstStyle/>
          <a:p>
            <a:pPr marL="71965" indent="-85342">
              <a:lnSpc>
                <a:spcPts val="1867"/>
              </a:lnSpc>
            </a:pPr>
            <a:r>
              <a:rPr lang="en-US" sz="1867" b="1" baseline="30000" dirty="0">
                <a:solidFill>
                  <a:srgbClr val="000000"/>
                </a:solidFill>
              </a:rPr>
              <a:t>1</a:t>
            </a:r>
            <a:r>
              <a:rPr lang="en-US" sz="1867" b="1" dirty="0">
                <a:solidFill>
                  <a:srgbClr val="000000"/>
                </a:solidFill>
              </a:rPr>
              <a:t>Timing of embryonic loss/calf death for homozygous animals: B = calf death at/shortly after birth,</a:t>
            </a:r>
          </a:p>
          <a:p>
            <a:pPr marL="85342" indent="-97534">
              <a:lnSpc>
                <a:spcPts val="1867"/>
              </a:lnSpc>
            </a:pPr>
            <a:r>
              <a:rPr lang="en-US" sz="1867" b="1" dirty="0">
                <a:solidFill>
                  <a:srgbClr val="000000"/>
                </a:solidFill>
              </a:rPr>
              <a:t>	E = embryonic loss/abortion, W = calf death weeks/months after birth </a:t>
            </a:r>
            <a:r>
              <a:rPr lang="en-US" sz="1867" b="1" dirty="0">
                <a:solidFill>
                  <a:schemeClr val="tx2"/>
                </a:solidFill>
              </a:rPr>
              <a:t>(Cole et al., 2018)</a:t>
            </a:r>
            <a:r>
              <a:rPr lang="en-US" sz="1867" b="1" dirty="0">
                <a:solidFill>
                  <a:srgbClr val="000000"/>
                </a:solidFill>
              </a:rPr>
              <a:t>.</a:t>
            </a:r>
          </a:p>
          <a:p>
            <a:pPr marL="85342" indent="-97534">
              <a:lnSpc>
                <a:spcPts val="1867"/>
              </a:lnSpc>
            </a:pPr>
            <a:endParaRPr lang="en-US" sz="1867" b="1" dirty="0">
              <a:solidFill>
                <a:srgbClr val="000000"/>
              </a:solidFill>
            </a:endParaRPr>
          </a:p>
          <a:p>
            <a:pPr marL="85342" indent="-97534">
              <a:lnSpc>
                <a:spcPts val="1867"/>
              </a:lnSpc>
            </a:pPr>
            <a:endParaRPr lang="en-US" sz="1867" b="1" dirty="0">
              <a:solidFill>
                <a:srgbClr val="000000"/>
              </a:solidFill>
            </a:endParaRPr>
          </a:p>
        </p:txBody>
      </p:sp>
      <p:graphicFrame>
        <p:nvGraphicFramePr>
          <p:cNvPr id="6" name="Group 76"/>
          <p:cNvGraphicFramePr>
            <a:graphicFrameLocks/>
          </p:cNvGraphicFramePr>
          <p:nvPr>
            <p:extLst>
              <p:ext uri="{D42A27DB-BD31-4B8C-83A1-F6EECF244321}">
                <p14:modId xmlns:p14="http://schemas.microsoft.com/office/powerpoint/2010/main" val="633939482"/>
              </p:ext>
            </p:extLst>
          </p:nvPr>
        </p:nvGraphicFramePr>
        <p:xfrm>
          <a:off x="157290" y="1199371"/>
          <a:ext cx="11844209" cy="4315135"/>
        </p:xfrm>
        <a:graphic>
          <a:graphicData uri="http://schemas.openxmlformats.org/drawingml/2006/table">
            <a:tbl>
              <a:tblPr/>
              <a:tblGrid>
                <a:gridCol w="831709">
                  <a:extLst>
                    <a:ext uri="{9D8B030D-6E8A-4147-A177-3AD203B41FA5}">
                      <a16:colId xmlns:a16="http://schemas.microsoft.com/office/drawing/2014/main" val="20000"/>
                    </a:ext>
                  </a:extLst>
                </a:gridCol>
                <a:gridCol w="4588978">
                  <a:extLst>
                    <a:ext uri="{9D8B030D-6E8A-4147-A177-3AD203B41FA5}">
                      <a16:colId xmlns:a16="http://schemas.microsoft.com/office/drawing/2014/main" val="20001"/>
                    </a:ext>
                  </a:extLst>
                </a:gridCol>
                <a:gridCol w="1620681">
                  <a:extLst>
                    <a:ext uri="{9D8B030D-6E8A-4147-A177-3AD203B41FA5}">
                      <a16:colId xmlns:a16="http://schemas.microsoft.com/office/drawing/2014/main" val="20002"/>
                    </a:ext>
                  </a:extLst>
                </a:gridCol>
                <a:gridCol w="1697126">
                  <a:extLst>
                    <a:ext uri="{9D8B030D-6E8A-4147-A177-3AD203B41FA5}">
                      <a16:colId xmlns:a16="http://schemas.microsoft.com/office/drawing/2014/main" val="20003"/>
                    </a:ext>
                  </a:extLst>
                </a:gridCol>
                <a:gridCol w="2171099">
                  <a:extLst>
                    <a:ext uri="{9D8B030D-6E8A-4147-A177-3AD203B41FA5}">
                      <a16:colId xmlns:a16="http://schemas.microsoft.com/office/drawing/2014/main" val="20004"/>
                    </a:ext>
                  </a:extLst>
                </a:gridCol>
                <a:gridCol w="934616">
                  <a:extLst>
                    <a:ext uri="{9D8B030D-6E8A-4147-A177-3AD203B41FA5}">
                      <a16:colId xmlns:a16="http://schemas.microsoft.com/office/drawing/2014/main" val="20005"/>
                    </a:ext>
                  </a:extLst>
                </a:gridCol>
              </a:tblGrid>
              <a:tr h="758868">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err="1">
                          <a:ln>
                            <a:noFill/>
                          </a:ln>
                          <a:solidFill>
                            <a:srgbClr val="244270"/>
                          </a:solidFill>
                          <a:effectLst/>
                          <a:latin typeface="+mn-lt"/>
                          <a:ea typeface="Arial Unicode MS" pitchFamily="34" charset="-128"/>
                        </a:rPr>
                        <a:t>Haplo</a:t>
                      </a:r>
                      <a:r>
                        <a:rPr kumimoji="0" lang="en-US" sz="2000" b="1" i="0" u="none" strike="noStrike" cap="none" normalizeH="0" baseline="0" dirty="0">
                          <a:ln>
                            <a:noFill/>
                          </a:ln>
                          <a:solidFill>
                            <a:srgbClr val="244270"/>
                          </a:solidFill>
                          <a:effectLst/>
                          <a:latin typeface="+mn-lt"/>
                          <a:ea typeface="Arial Unicode MS" pitchFamily="34" charset="-128"/>
                        </a:rPr>
                        <a:t>-</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Type</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20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30480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BTA</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20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12192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2000" b="1" i="0" u="none" strike="noStrike" cap="none" normalizeH="0" baseline="0" dirty="0">
                        <a:ln>
                          <a:noFill/>
                        </a:ln>
                        <a:solidFill>
                          <a:srgbClr val="244270"/>
                        </a:solidFill>
                        <a:effectLst/>
                        <a:latin typeface="+mn-lt"/>
                        <a:ea typeface="Arial Unicode MS" pitchFamily="34" charset="-128"/>
                      </a:endParaRP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2000" b="1" i="0" u="none" strike="noStrike" cap="none" normalizeH="0" baseline="0" dirty="0">
                          <a:ln>
                            <a:noFill/>
                          </a:ln>
                          <a:solidFill>
                            <a:srgbClr val="244270"/>
                          </a:solidFill>
                          <a:effectLst/>
                          <a:latin typeface="+mn-lt"/>
                          <a:ea typeface="Arial Unicode MS" pitchFamily="34" charset="-128"/>
                        </a:rPr>
                        <a:t>Timing</a:t>
                      </a:r>
                      <a:r>
                        <a:rPr kumimoji="0" lang="en-US" sz="2000" b="1" i="0" u="none" strike="noStrike" cap="none" normalizeH="0" baseline="30000" dirty="0">
                          <a:ln>
                            <a:noFill/>
                          </a:ln>
                          <a:solidFill>
                            <a:srgbClr val="244270"/>
                          </a:solidFill>
                          <a:effectLst/>
                          <a:latin typeface="+mn-lt"/>
                          <a:ea typeface="Arial Unicode MS" pitchFamily="34" charset="-128"/>
                        </a:rPr>
                        <a:t>1</a:t>
                      </a:r>
                    </a:p>
                  </a:txBody>
                  <a:tcPr marL="0" marR="0" marT="0" marB="36576"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Cholesterol deficiency/</a:t>
                      </a:r>
                      <a:r>
                        <a:rPr kumimoji="0" lang="en-US" sz="2000" b="1" i="1" u="none" strike="noStrike" cap="none" normalizeH="0" baseline="0" dirty="0">
                          <a:ln>
                            <a:noFill/>
                          </a:ln>
                          <a:solidFill>
                            <a:srgbClr val="000000"/>
                          </a:solidFill>
                          <a:effectLst/>
                          <a:latin typeface="+mn-lt"/>
                          <a:ea typeface="Arial Unicode MS" pitchFamily="34" charset="-128"/>
                        </a:rPr>
                        <a:t>APOB</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	78.0</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0.34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err="1">
                          <a:ln>
                            <a:noFill/>
                          </a:ln>
                          <a:solidFill>
                            <a:srgbClr val="000000"/>
                          </a:solidFill>
                          <a:effectLst/>
                          <a:latin typeface="+mn-lt"/>
                          <a:ea typeface="Arial Unicode MS" pitchFamily="34" charset="-128"/>
                        </a:rPr>
                        <a:t>Brachyspina</a:t>
                      </a:r>
                      <a:r>
                        <a:rPr kumimoji="0" lang="en-US" sz="2000" b="1" i="0" u="none" strike="noStrike" cap="none" normalizeH="0" baseline="0" dirty="0">
                          <a:ln>
                            <a:noFill/>
                          </a:ln>
                          <a:solidFill>
                            <a:srgbClr val="000000"/>
                          </a:solidFill>
                          <a:effectLst/>
                          <a:latin typeface="+mn-lt"/>
                          <a:ea typeface="Arial Unicode MS" pitchFamily="34" charset="-128"/>
                        </a:rPr>
                        <a:t>/</a:t>
                      </a:r>
                      <a:r>
                        <a:rPr kumimoji="0" lang="en-US" sz="2000" b="1" i="1" u="none" strike="noStrike" cap="none" normalizeH="0" baseline="0" dirty="0">
                          <a:ln>
                            <a:noFill/>
                          </a:ln>
                          <a:solidFill>
                            <a:srgbClr val="000000"/>
                          </a:solidFill>
                          <a:effectLst/>
                          <a:latin typeface="+mn-lt"/>
                          <a:ea typeface="Arial Unicode MS" pitchFamily="34" charset="-128"/>
                        </a:rPr>
                        <a:t>FANCI</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21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	21.2</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APAF1</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5</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	63.2</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0.40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IFT80</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107.1</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0.68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SMC2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8</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	95.4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GART</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rPr>
                        <a:t>	1.3</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TFB1M</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9</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91.2</a:t>
                      </a:r>
                      <a:r>
                        <a:rPr kumimoji="0" lang="en-US" sz="800" b="1" i="0" u="none" strike="noStrike" cap="none" normalizeH="0" baseline="0" dirty="0">
                          <a:ln>
                            <a:noFill/>
                          </a:ln>
                          <a:solidFill>
                            <a:srgbClr val="000000"/>
                          </a:solidFill>
                          <a:effectLst/>
                          <a:latin typeface="+mn-lt"/>
                          <a:ea typeface="Arial Unicode MS" pitchFamily="34" charset="-128"/>
                        </a:rPr>
                        <a:t>8</a:t>
                      </a:r>
                      <a:r>
                        <a:rPr lang="en-US" sz="2000" b="1" dirty="0">
                          <a:solidFill>
                            <a:srgbClr val="000000"/>
                          </a:solidFill>
                          <a:latin typeface="+mn-lt"/>
                        </a:rPr>
                        <a:t>–</a:t>
                      </a:r>
                      <a:r>
                        <a:rPr lang="en-US" sz="800" b="1" dirty="0">
                          <a:solidFill>
                            <a:srgbClr val="000000"/>
                          </a:solidFill>
                          <a:latin typeface="+mn-lt"/>
                        </a:rPr>
                        <a:t> </a:t>
                      </a:r>
                      <a:r>
                        <a:rPr lang="en-US" sz="2000" b="1" dirty="0">
                          <a:solidFill>
                            <a:srgbClr val="000000"/>
                          </a:solidFill>
                          <a:latin typeface="+mn-lt"/>
                        </a:rPr>
                        <a:t>91.9</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2.50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1" u="none" strike="noStrike" cap="none" normalizeH="0" baseline="0" dirty="0">
                          <a:ln>
                            <a:noFill/>
                          </a:ln>
                          <a:solidFill>
                            <a:srgbClr val="000000"/>
                          </a:solidFill>
                          <a:effectLst/>
                          <a:latin typeface="+mn-lt"/>
                          <a:ea typeface="Arial Unicode MS" pitchFamily="34" charset="-128"/>
                        </a:rPr>
                        <a:t>SDE2</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795338" algn="dec"/>
                        </a:tabLst>
                        <a:defRPr/>
                      </a:pPr>
                      <a:r>
                        <a:rPr kumimoji="0" lang="en-US" sz="2000" b="1" i="0" u="none" strike="noStrike" cap="none" normalizeH="0" baseline="0" dirty="0">
                          <a:ln>
                            <a:noFill/>
                          </a:ln>
                          <a:solidFill>
                            <a:srgbClr val="000000"/>
                          </a:solidFill>
                          <a:effectLst/>
                          <a:latin typeface="+mn-lt"/>
                          <a:ea typeface="Arial Unicode MS" pitchFamily="34" charset="-128"/>
                        </a:rPr>
                        <a:t>29.0</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1.14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28005759"/>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	145.1</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CVM/</a:t>
                      </a:r>
                      <a:r>
                        <a:rPr kumimoji="0" lang="en-US" sz="2000" b="1" i="1" u="none" strike="noStrike" cap="none" normalizeH="0" baseline="0" dirty="0">
                          <a:ln>
                            <a:noFill/>
                          </a:ln>
                          <a:solidFill>
                            <a:srgbClr val="000000"/>
                          </a:solidFill>
                          <a:effectLst/>
                          <a:latin typeface="+mn-lt"/>
                          <a:ea typeface="Arial Unicode MS" pitchFamily="34" charset="-128"/>
                        </a:rPr>
                        <a:t>SLC35A3</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3</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1550"/>
                        </a:lnSpc>
                        <a:spcBef>
                          <a:spcPts val="0"/>
                        </a:spcBef>
                        <a:spcAft>
                          <a:spcPts val="0"/>
                        </a:spcAft>
                        <a:tabLst>
                          <a:tab pos="631825" algn="dec"/>
                        </a:tabLst>
                      </a:pPr>
                      <a:r>
                        <a:rPr lang="en-US" sz="2000" b="1" dirty="0">
                          <a:solidFill>
                            <a:srgbClr val="000000"/>
                          </a:solidFill>
                          <a:latin typeface="+mn-lt"/>
                        </a:rPr>
                        <a:t>	43.4</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0.25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  1</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	69.8</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0.00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Mule foot/</a:t>
                      </a:r>
                      <a:r>
                        <a:rPr kumimoji="0" lang="en-US" sz="20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2000" b="1" i="1" u="none" strike="noStrike" cap="none" normalizeH="0" baseline="0" dirty="0">
                        <a:ln>
                          <a:noFill/>
                        </a:ln>
                        <a:solidFill>
                          <a:srgbClr val="000000"/>
                        </a:solidFill>
                        <a:effectLst/>
                        <a:latin typeface="+mn-lt"/>
                        <a:ea typeface="Arial Unicode MS" pitchFamily="34" charset="-128"/>
                      </a:endParaRP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cs typeface="Times New Roman" charset="0"/>
                        </a:rPr>
                        <a:t>	77.7</a:t>
                      </a:r>
                      <a:endParaRPr kumimoji="0" lang="en-US" sz="2000" b="1" i="0" u="none" strike="noStrike" cap="none" normalizeH="0" baseline="0" dirty="0">
                        <a:ln>
                          <a:noFill/>
                        </a:ln>
                        <a:solidFill>
                          <a:srgbClr val="000000"/>
                        </a:solidFill>
                        <a:effectLst/>
                        <a:latin typeface="+mn-lt"/>
                        <a:ea typeface="Arial Unicode MS" pitchFamily="34" charset="-128"/>
                      </a:endParaRP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0.00</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3559">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HMW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2000" b="1" i="0" u="none" strike="noStrike" cap="none" normalizeH="0" baseline="0" dirty="0">
                          <a:ln>
                            <a:noFill/>
                          </a:ln>
                          <a:solidFill>
                            <a:srgbClr val="000000"/>
                          </a:solidFill>
                          <a:effectLst/>
                          <a:latin typeface="+mn-lt"/>
                          <a:ea typeface="Arial Unicode MS" pitchFamily="34" charset="-128"/>
                        </a:rPr>
                        <a:t>Muscle weakness/</a:t>
                      </a:r>
                      <a:r>
                        <a:rPr kumimoji="0" lang="en-US" sz="2000" b="1" i="1" u="none" strike="noStrike" cap="none" normalizeH="0" baseline="0" dirty="0">
                          <a:ln>
                            <a:noFill/>
                          </a:ln>
                          <a:solidFill>
                            <a:srgbClr val="000000"/>
                          </a:solidFill>
                          <a:effectLst/>
                          <a:latin typeface="+mn-lt"/>
                          <a:ea typeface="Arial Unicode MS" pitchFamily="34" charset="-128"/>
                        </a:rPr>
                        <a:t>CACNA1S</a:t>
                      </a:r>
                    </a:p>
                  </a:txBody>
                  <a:tcPr marL="3048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2000" b="1" i="0" u="none" strike="noStrike" cap="none" normalizeH="0" baseline="0" dirty="0">
                          <a:ln>
                            <a:noFill/>
                          </a:ln>
                          <a:solidFill>
                            <a:srgbClr val="000000"/>
                          </a:solidFill>
                          <a:effectLst/>
                          <a:latin typeface="+mn-lt"/>
                          <a:ea typeface="Arial Unicode MS" pitchFamily="34" charset="-128"/>
                        </a:rPr>
                        <a:t>16</a:t>
                      </a:r>
                    </a:p>
                  </a:txBody>
                  <a:tcPr marL="0" marR="646176"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31825" algn="dec"/>
                        </a:tabLst>
                      </a:pPr>
                      <a:r>
                        <a:rPr kumimoji="0" lang="en-US" sz="2000" b="1" i="0" u="none" strike="noStrike" cap="none" normalizeH="0" baseline="0" dirty="0">
                          <a:ln>
                            <a:noFill/>
                          </a:ln>
                          <a:solidFill>
                            <a:srgbClr val="000000"/>
                          </a:solidFill>
                          <a:effectLst/>
                          <a:latin typeface="+mn-lt"/>
                          <a:ea typeface="Arial Unicode MS" pitchFamily="34" charset="-128"/>
                        </a:rPr>
                        <a:t>79.6</a:t>
                      </a:r>
                    </a:p>
                  </a:txBody>
                  <a:tcPr marL="12192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2.04</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2000" b="1" dirty="0">
                          <a:solidFill>
                            <a:srgbClr val="000000"/>
                          </a:solidFill>
                          <a:latin typeface="+mn-lt"/>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853378"/>
                  </a:ext>
                </a:extLst>
              </a:tr>
            </a:tbl>
          </a:graphicData>
        </a:graphic>
      </p:graphicFrame>
    </p:spTree>
    <p:extLst>
      <p:ext uri="{BB962C8B-B14F-4D97-AF65-F5344CB8AC3E}">
        <p14:creationId xmlns:p14="http://schemas.microsoft.com/office/powerpoint/2010/main" val="3339328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defects do individuals carry?</a:t>
            </a:r>
          </a:p>
        </p:txBody>
      </p:sp>
      <p:pic>
        <p:nvPicPr>
          <p:cNvPr id="2050" name="Picture 2">
            <a:extLst>
              <a:ext uri="{FF2B5EF4-FFF2-40B4-BE49-F238E27FC236}">
                <a16:creationId xmlns:a16="http://schemas.microsoft.com/office/drawing/2014/main" id="{46F6A349-5C3F-C2EB-1F47-68B82349D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760" y="1854809"/>
            <a:ext cx="3077240" cy="4146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7ABEA0FD-D2B9-54C2-13DC-504C02207F3F}"/>
              </a:ext>
            </a:extLst>
          </p:cNvPr>
          <p:cNvGraphicFramePr>
            <a:graphicFrameLocks noGrp="1"/>
          </p:cNvGraphicFramePr>
          <p:nvPr/>
        </p:nvGraphicFramePr>
        <p:xfrm>
          <a:off x="161365" y="1854809"/>
          <a:ext cx="8953398" cy="3595733"/>
        </p:xfrm>
        <a:graphic>
          <a:graphicData uri="http://schemas.openxmlformats.org/drawingml/2006/table">
            <a:tbl>
              <a:tblPr firstRow="1" bandRow="1">
                <a:tableStyleId>{5C22544A-7EE6-4342-B048-85BDC9FD1C3A}</a:tableStyleId>
              </a:tblPr>
              <a:tblGrid>
                <a:gridCol w="994822">
                  <a:extLst>
                    <a:ext uri="{9D8B030D-6E8A-4147-A177-3AD203B41FA5}">
                      <a16:colId xmlns:a16="http://schemas.microsoft.com/office/drawing/2014/main" val="3312044810"/>
                    </a:ext>
                  </a:extLst>
                </a:gridCol>
                <a:gridCol w="842942">
                  <a:extLst>
                    <a:ext uri="{9D8B030D-6E8A-4147-A177-3AD203B41FA5}">
                      <a16:colId xmlns:a16="http://schemas.microsoft.com/office/drawing/2014/main" val="2668840682"/>
                    </a:ext>
                  </a:extLst>
                </a:gridCol>
                <a:gridCol w="887506">
                  <a:extLst>
                    <a:ext uri="{9D8B030D-6E8A-4147-A177-3AD203B41FA5}">
                      <a16:colId xmlns:a16="http://schemas.microsoft.com/office/drawing/2014/main" val="1407686609"/>
                    </a:ext>
                  </a:extLst>
                </a:gridCol>
                <a:gridCol w="914400">
                  <a:extLst>
                    <a:ext uri="{9D8B030D-6E8A-4147-A177-3AD203B41FA5}">
                      <a16:colId xmlns:a16="http://schemas.microsoft.com/office/drawing/2014/main" val="404773367"/>
                    </a:ext>
                  </a:extLst>
                </a:gridCol>
                <a:gridCol w="1111624">
                  <a:extLst>
                    <a:ext uri="{9D8B030D-6E8A-4147-A177-3AD203B41FA5}">
                      <a16:colId xmlns:a16="http://schemas.microsoft.com/office/drawing/2014/main" val="165114184"/>
                    </a:ext>
                  </a:extLst>
                </a:gridCol>
                <a:gridCol w="1084729">
                  <a:extLst>
                    <a:ext uri="{9D8B030D-6E8A-4147-A177-3AD203B41FA5}">
                      <a16:colId xmlns:a16="http://schemas.microsoft.com/office/drawing/2014/main" val="4086151234"/>
                    </a:ext>
                  </a:extLst>
                </a:gridCol>
                <a:gridCol w="1219200">
                  <a:extLst>
                    <a:ext uri="{9D8B030D-6E8A-4147-A177-3AD203B41FA5}">
                      <a16:colId xmlns:a16="http://schemas.microsoft.com/office/drawing/2014/main" val="355785101"/>
                    </a:ext>
                  </a:extLst>
                </a:gridCol>
                <a:gridCol w="903353">
                  <a:extLst>
                    <a:ext uri="{9D8B030D-6E8A-4147-A177-3AD203B41FA5}">
                      <a16:colId xmlns:a16="http://schemas.microsoft.com/office/drawing/2014/main" val="353377670"/>
                    </a:ext>
                  </a:extLst>
                </a:gridCol>
                <a:gridCol w="994822">
                  <a:extLst>
                    <a:ext uri="{9D8B030D-6E8A-4147-A177-3AD203B41FA5}">
                      <a16:colId xmlns:a16="http://schemas.microsoft.com/office/drawing/2014/main" val="3239139630"/>
                    </a:ext>
                  </a:extLst>
                </a:gridCol>
              </a:tblGrid>
              <a:tr h="711243">
                <a:tc rowSpan="2">
                  <a:txBody>
                    <a:bodyPr/>
                    <a:lstStyle/>
                    <a:p>
                      <a:r>
                        <a:rPr lang="en-US" dirty="0"/>
                        <a:t>Haplo-types</a:t>
                      </a:r>
                    </a:p>
                  </a:txBody>
                  <a:tcPr/>
                </a:tc>
                <a:tc gridSpan="2">
                  <a:txBody>
                    <a:bodyPr/>
                    <a:lstStyle/>
                    <a:p>
                      <a:pPr algn="ctr"/>
                      <a:r>
                        <a:rPr lang="en-US" dirty="0"/>
                        <a:t>AY</a:t>
                      </a:r>
                    </a:p>
                  </a:txBody>
                  <a:tcPr/>
                </a:tc>
                <a:tc hMerge="1">
                  <a:txBody>
                    <a:bodyPr/>
                    <a:lstStyle/>
                    <a:p>
                      <a:endParaRPr lang="en-US" dirty="0"/>
                    </a:p>
                  </a:txBody>
                  <a:tcPr/>
                </a:tc>
                <a:tc gridSpan="2">
                  <a:txBody>
                    <a:bodyPr/>
                    <a:lstStyle/>
                    <a:p>
                      <a:pPr algn="ctr"/>
                      <a:r>
                        <a:rPr lang="en-US" dirty="0"/>
                        <a:t>BS</a:t>
                      </a:r>
                    </a:p>
                  </a:txBody>
                  <a:tcPr/>
                </a:tc>
                <a:tc hMerge="1">
                  <a:txBody>
                    <a:bodyPr/>
                    <a:lstStyle/>
                    <a:p>
                      <a:endParaRPr lang="en-US" dirty="0"/>
                    </a:p>
                  </a:txBody>
                  <a:tcPr/>
                </a:tc>
                <a:tc gridSpan="2">
                  <a:txBody>
                    <a:bodyPr/>
                    <a:lstStyle/>
                    <a:p>
                      <a:pPr algn="ctr"/>
                      <a:r>
                        <a:rPr lang="en-US" dirty="0"/>
                        <a:t>HO</a:t>
                      </a:r>
                    </a:p>
                  </a:txBody>
                  <a:tcPr/>
                </a:tc>
                <a:tc hMerge="1">
                  <a:txBody>
                    <a:bodyPr/>
                    <a:lstStyle/>
                    <a:p>
                      <a:endParaRPr lang="en-US" dirty="0"/>
                    </a:p>
                  </a:txBody>
                  <a:tcPr/>
                </a:tc>
                <a:tc gridSpan="2">
                  <a:txBody>
                    <a:bodyPr/>
                    <a:lstStyle/>
                    <a:p>
                      <a:pPr algn="ctr"/>
                      <a:r>
                        <a:rPr lang="en-US" dirty="0"/>
                        <a:t>JE</a:t>
                      </a:r>
                    </a:p>
                  </a:txBody>
                  <a:tcPr/>
                </a:tc>
                <a:tc hMerge="1">
                  <a:txBody>
                    <a:bodyPr/>
                    <a:lstStyle/>
                    <a:p>
                      <a:endParaRPr lang="en-US" dirty="0"/>
                    </a:p>
                  </a:txBody>
                  <a:tcPr/>
                </a:tc>
                <a:extLst>
                  <a:ext uri="{0D108BD9-81ED-4DB2-BD59-A6C34878D82A}">
                    <a16:rowId xmlns:a16="http://schemas.microsoft.com/office/drawing/2014/main" val="2995093598"/>
                  </a:ext>
                </a:extLst>
              </a:tr>
              <a:tr h="412070">
                <a:tc vMerge="1">
                  <a:txBody>
                    <a:bodyPr/>
                    <a:lstStyle/>
                    <a:p>
                      <a:endParaRPr lang="en-US" dirty="0"/>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extLst>
                  <a:ext uri="{0D108BD9-81ED-4DB2-BD59-A6C34878D82A}">
                    <a16:rowId xmlns:a16="http://schemas.microsoft.com/office/drawing/2014/main" val="2640360616"/>
                  </a:ext>
                </a:extLst>
              </a:tr>
              <a:tr h="412070">
                <a:tc>
                  <a:txBody>
                    <a:bodyPr/>
                    <a:lstStyle/>
                    <a:p>
                      <a:r>
                        <a:rPr lang="en-US" dirty="0">
                          <a:solidFill>
                            <a:schemeClr val="tx2"/>
                          </a:solidFill>
                        </a:rPr>
                        <a:t>0</a:t>
                      </a:r>
                    </a:p>
                  </a:txBody>
                  <a:tcPr/>
                </a:tc>
                <a:tc>
                  <a:txBody>
                    <a:bodyPr/>
                    <a:lstStyle/>
                    <a:p>
                      <a:pPr algn="r"/>
                      <a:r>
                        <a:rPr lang="en-US" dirty="0"/>
                        <a:t>1,626</a:t>
                      </a:r>
                    </a:p>
                  </a:txBody>
                  <a:tcPr/>
                </a:tc>
                <a:tc>
                  <a:txBody>
                    <a:bodyPr/>
                    <a:lstStyle/>
                    <a:p>
                      <a:pPr algn="r"/>
                      <a:r>
                        <a:rPr lang="en-US" dirty="0"/>
                        <a:t>12,031</a:t>
                      </a:r>
                    </a:p>
                  </a:txBody>
                  <a:tcPr/>
                </a:tc>
                <a:tc>
                  <a:txBody>
                    <a:bodyPr/>
                    <a:lstStyle/>
                    <a:p>
                      <a:pPr algn="r"/>
                      <a:r>
                        <a:rPr lang="en-US" dirty="0"/>
                        <a:t>47,531</a:t>
                      </a:r>
                    </a:p>
                  </a:txBody>
                  <a:tcPr/>
                </a:tc>
                <a:tc>
                  <a:txBody>
                    <a:bodyPr/>
                    <a:lstStyle/>
                    <a:p>
                      <a:pPr algn="r"/>
                      <a:r>
                        <a:rPr lang="en-US" dirty="0"/>
                        <a:t>27,476</a:t>
                      </a:r>
                    </a:p>
                  </a:txBody>
                  <a:tcPr/>
                </a:tc>
                <a:tc>
                  <a:txBody>
                    <a:bodyPr/>
                    <a:lstStyle/>
                    <a:p>
                      <a:pPr algn="r"/>
                      <a:r>
                        <a:rPr lang="en-US" dirty="0"/>
                        <a:t>200,422</a:t>
                      </a:r>
                    </a:p>
                  </a:txBody>
                  <a:tcPr/>
                </a:tc>
                <a:tc>
                  <a:txBody>
                    <a:bodyPr/>
                    <a:lstStyle/>
                    <a:p>
                      <a:pPr algn="r"/>
                      <a:r>
                        <a:rPr lang="en-US" dirty="0"/>
                        <a:t>5,459,679</a:t>
                      </a:r>
                    </a:p>
                  </a:txBody>
                  <a:tcPr/>
                </a:tc>
                <a:tc>
                  <a:txBody>
                    <a:bodyPr/>
                    <a:lstStyle/>
                    <a:p>
                      <a:pPr algn="r"/>
                      <a:r>
                        <a:rPr lang="en-US" dirty="0"/>
                        <a:t>38,649</a:t>
                      </a:r>
                    </a:p>
                  </a:txBody>
                  <a:tcPr/>
                </a:tc>
                <a:tc>
                  <a:txBody>
                    <a:bodyPr/>
                    <a:lstStyle/>
                    <a:p>
                      <a:pPr algn="r"/>
                      <a:r>
                        <a:rPr lang="en-US" dirty="0"/>
                        <a:t>708,497</a:t>
                      </a:r>
                    </a:p>
                  </a:txBody>
                  <a:tcPr/>
                </a:tc>
                <a:extLst>
                  <a:ext uri="{0D108BD9-81ED-4DB2-BD59-A6C34878D82A}">
                    <a16:rowId xmlns:a16="http://schemas.microsoft.com/office/drawing/2014/main" val="2371079628"/>
                  </a:ext>
                </a:extLst>
              </a:tr>
              <a:tr h="412070">
                <a:tc>
                  <a:txBody>
                    <a:bodyPr/>
                    <a:lstStyle/>
                    <a:p>
                      <a:r>
                        <a:rPr lang="en-US" dirty="0">
                          <a:solidFill>
                            <a:schemeClr val="tx2"/>
                          </a:solidFill>
                        </a:rPr>
                        <a:t>1</a:t>
                      </a:r>
                    </a:p>
                  </a:txBody>
                  <a:tcPr/>
                </a:tc>
                <a:tc>
                  <a:txBody>
                    <a:bodyPr/>
                    <a:lstStyle/>
                    <a:p>
                      <a:pPr algn="r"/>
                      <a:r>
                        <a:rPr lang="en-US" dirty="0"/>
                        <a:t>1,025</a:t>
                      </a:r>
                    </a:p>
                  </a:txBody>
                  <a:tcPr/>
                </a:tc>
                <a:tc>
                  <a:txBody>
                    <a:bodyPr/>
                    <a:lstStyle/>
                    <a:p>
                      <a:pPr algn="r"/>
                      <a:r>
                        <a:rPr lang="en-US" dirty="0"/>
                        <a:t>5,572</a:t>
                      </a:r>
                    </a:p>
                  </a:txBody>
                  <a:tcPr/>
                </a:tc>
                <a:tc>
                  <a:txBody>
                    <a:bodyPr/>
                    <a:lstStyle/>
                    <a:p>
                      <a:pPr algn="r"/>
                      <a:r>
                        <a:rPr lang="en-US" dirty="0"/>
                        <a:t>6,588</a:t>
                      </a:r>
                    </a:p>
                  </a:txBody>
                  <a:tcPr/>
                </a:tc>
                <a:tc>
                  <a:txBody>
                    <a:bodyPr/>
                    <a:lstStyle/>
                    <a:p>
                      <a:pPr algn="r"/>
                      <a:r>
                        <a:rPr lang="en-US" dirty="0"/>
                        <a:t>4,153</a:t>
                      </a:r>
                    </a:p>
                  </a:txBody>
                  <a:tcPr/>
                </a:tc>
                <a:tc>
                  <a:txBody>
                    <a:bodyPr/>
                    <a:lstStyle/>
                    <a:p>
                      <a:pPr algn="r"/>
                      <a:r>
                        <a:rPr lang="en-US" dirty="0"/>
                        <a:t>33,327</a:t>
                      </a:r>
                    </a:p>
                  </a:txBody>
                  <a:tcPr/>
                </a:tc>
                <a:tc>
                  <a:txBody>
                    <a:bodyPr/>
                    <a:lstStyle/>
                    <a:p>
                      <a:pPr algn="r"/>
                      <a:r>
                        <a:rPr lang="en-US" dirty="0"/>
                        <a:t>877,371</a:t>
                      </a:r>
                    </a:p>
                  </a:txBody>
                  <a:tcPr/>
                </a:tc>
                <a:tc>
                  <a:txBody>
                    <a:bodyPr/>
                    <a:lstStyle/>
                    <a:p>
                      <a:pPr algn="r"/>
                      <a:r>
                        <a:rPr lang="en-US" dirty="0"/>
                        <a:t>9,410</a:t>
                      </a:r>
                    </a:p>
                  </a:txBody>
                  <a:tcPr/>
                </a:tc>
                <a:tc>
                  <a:txBody>
                    <a:bodyPr/>
                    <a:lstStyle/>
                    <a:p>
                      <a:pPr algn="r"/>
                      <a:r>
                        <a:rPr lang="en-US" dirty="0"/>
                        <a:t>141,941</a:t>
                      </a:r>
                    </a:p>
                  </a:txBody>
                  <a:tcPr/>
                </a:tc>
                <a:extLst>
                  <a:ext uri="{0D108BD9-81ED-4DB2-BD59-A6C34878D82A}">
                    <a16:rowId xmlns:a16="http://schemas.microsoft.com/office/drawing/2014/main" val="1901213950"/>
                  </a:ext>
                </a:extLst>
              </a:tr>
              <a:tr h="412070">
                <a:tc>
                  <a:txBody>
                    <a:bodyPr/>
                    <a:lstStyle/>
                    <a:p>
                      <a:r>
                        <a:rPr lang="en-US" dirty="0">
                          <a:solidFill>
                            <a:schemeClr val="tx2"/>
                          </a:solidFill>
                        </a:rPr>
                        <a:t>2</a:t>
                      </a:r>
                    </a:p>
                  </a:txBody>
                  <a:tcPr/>
                </a:tc>
                <a:tc>
                  <a:txBody>
                    <a:bodyPr/>
                    <a:lstStyle/>
                    <a:p>
                      <a:pPr algn="r"/>
                      <a:r>
                        <a:rPr lang="en-US" dirty="0"/>
                        <a:t>126</a:t>
                      </a:r>
                    </a:p>
                  </a:txBody>
                  <a:tcPr/>
                </a:tc>
                <a:tc>
                  <a:txBody>
                    <a:bodyPr/>
                    <a:lstStyle/>
                    <a:p>
                      <a:pPr algn="r"/>
                      <a:r>
                        <a:rPr lang="en-US" dirty="0"/>
                        <a:t>657</a:t>
                      </a:r>
                    </a:p>
                  </a:txBody>
                  <a:tcPr/>
                </a:tc>
                <a:tc>
                  <a:txBody>
                    <a:bodyPr/>
                    <a:lstStyle/>
                    <a:p>
                      <a:pPr algn="r"/>
                      <a:r>
                        <a:rPr lang="en-US" dirty="0"/>
                        <a:t>326</a:t>
                      </a:r>
                    </a:p>
                  </a:txBody>
                  <a:tcPr/>
                </a:tc>
                <a:tc>
                  <a:txBody>
                    <a:bodyPr/>
                    <a:lstStyle/>
                    <a:p>
                      <a:pPr algn="r"/>
                      <a:r>
                        <a:rPr lang="en-US" dirty="0"/>
                        <a:t>224</a:t>
                      </a:r>
                    </a:p>
                  </a:txBody>
                  <a:tcPr/>
                </a:tc>
                <a:tc>
                  <a:txBody>
                    <a:bodyPr/>
                    <a:lstStyle/>
                    <a:p>
                      <a:pPr algn="r"/>
                      <a:r>
                        <a:rPr lang="en-US" dirty="0"/>
                        <a:t>4,293</a:t>
                      </a:r>
                    </a:p>
                  </a:txBody>
                  <a:tcPr/>
                </a:tc>
                <a:tc>
                  <a:txBody>
                    <a:bodyPr/>
                    <a:lstStyle/>
                    <a:p>
                      <a:pPr algn="r"/>
                      <a:r>
                        <a:rPr lang="en-US" dirty="0"/>
                        <a:t>120,487</a:t>
                      </a:r>
                    </a:p>
                  </a:txBody>
                  <a:tcPr/>
                </a:tc>
                <a:tc>
                  <a:txBody>
                    <a:bodyPr/>
                    <a:lstStyle/>
                    <a:p>
                      <a:pPr algn="r"/>
                      <a:r>
                        <a:rPr lang="en-US" dirty="0"/>
                        <a:t>542</a:t>
                      </a:r>
                    </a:p>
                  </a:txBody>
                  <a:tcPr/>
                </a:tc>
                <a:tc>
                  <a:txBody>
                    <a:bodyPr/>
                    <a:lstStyle/>
                    <a:p>
                      <a:pPr algn="r"/>
                      <a:r>
                        <a:rPr lang="en-US" dirty="0"/>
                        <a:t>7,881</a:t>
                      </a:r>
                    </a:p>
                  </a:txBody>
                  <a:tcPr/>
                </a:tc>
                <a:extLst>
                  <a:ext uri="{0D108BD9-81ED-4DB2-BD59-A6C34878D82A}">
                    <a16:rowId xmlns:a16="http://schemas.microsoft.com/office/drawing/2014/main" val="2898217877"/>
                  </a:ext>
                </a:extLst>
              </a:tr>
              <a:tr h="412070">
                <a:tc>
                  <a:txBody>
                    <a:bodyPr/>
                    <a:lstStyle/>
                    <a:p>
                      <a:r>
                        <a:rPr lang="en-US" dirty="0">
                          <a:solidFill>
                            <a:schemeClr val="tx2"/>
                          </a:solidFill>
                        </a:rPr>
                        <a:t>3</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algn="r"/>
                      <a:r>
                        <a:rPr lang="en-US" dirty="0"/>
                        <a:t>10</a:t>
                      </a:r>
                    </a:p>
                  </a:txBody>
                  <a:tcPr/>
                </a:tc>
                <a:tc>
                  <a:txBody>
                    <a:bodyPr/>
                    <a:lstStyle/>
                    <a:p>
                      <a:pPr algn="r"/>
                      <a:r>
                        <a:rPr lang="en-US" dirty="0"/>
                        <a:t>99</a:t>
                      </a:r>
                    </a:p>
                  </a:txBody>
                  <a:tcPr/>
                </a:tc>
                <a:tc>
                  <a:txBody>
                    <a:bodyPr/>
                    <a:lstStyle/>
                    <a:p>
                      <a:pPr algn="r"/>
                      <a:r>
                        <a:rPr lang="en-US" dirty="0"/>
                        <a:t>187</a:t>
                      </a:r>
                    </a:p>
                  </a:txBody>
                  <a:tcPr/>
                </a:tc>
                <a:tc>
                  <a:txBody>
                    <a:bodyPr/>
                    <a:lstStyle/>
                    <a:p>
                      <a:pPr algn="r"/>
                      <a:r>
                        <a:rPr lang="en-US" dirty="0"/>
                        <a:t>6,427</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extLst>
                  <a:ext uri="{0D108BD9-81ED-4DB2-BD59-A6C34878D82A}">
                    <a16:rowId xmlns:a16="http://schemas.microsoft.com/office/drawing/2014/main" val="4222720364"/>
                  </a:ext>
                </a:extLst>
              </a:tr>
              <a:tr h="412070">
                <a:tc>
                  <a:txBody>
                    <a:bodyPr/>
                    <a:lstStyle/>
                    <a:p>
                      <a:r>
                        <a:rPr lang="en-US" dirty="0">
                          <a:solidFill>
                            <a:schemeClr val="tx2"/>
                          </a:solidFill>
                        </a:rPr>
                        <a:t>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algn="r"/>
                      <a:r>
                        <a:rPr lang="en-US" dirty="0"/>
                        <a:t>2</a:t>
                      </a:r>
                    </a:p>
                  </a:txBody>
                  <a:tcPr/>
                </a:tc>
                <a:tc>
                  <a:txBody>
                    <a:bodyPr/>
                    <a:lstStyle/>
                    <a:p>
                      <a:pPr algn="r"/>
                      <a:r>
                        <a:rPr lang="en-US" dirty="0"/>
                        <a:t>164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extLst>
                  <a:ext uri="{0D108BD9-81ED-4DB2-BD59-A6C34878D82A}">
                    <a16:rowId xmlns:a16="http://schemas.microsoft.com/office/drawing/2014/main" val="2997842398"/>
                  </a:ext>
                </a:extLst>
              </a:tr>
              <a:tr h="412070">
                <a:tc>
                  <a:txBody>
                    <a:bodyPr/>
                    <a:lstStyle/>
                    <a:p>
                      <a:r>
                        <a:rPr lang="en-US" dirty="0">
                          <a:solidFill>
                            <a:schemeClr val="tx2"/>
                          </a:solidFill>
                        </a:rPr>
                        <a:t>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algn="r"/>
                      <a:r>
                        <a:rPr lang="en-US" dirty="0"/>
                        <a:t>0</a:t>
                      </a:r>
                    </a:p>
                  </a:txBody>
                  <a:tcPr/>
                </a:tc>
                <a:tc>
                  <a:txBody>
                    <a:bodyPr/>
                    <a:lstStyle/>
                    <a:p>
                      <a:pPr algn="r"/>
                      <a:r>
                        <a:rPr lang="en-US" dirty="0"/>
                        <a:t>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extLst>
                  <a:ext uri="{0D108BD9-81ED-4DB2-BD59-A6C34878D82A}">
                    <a16:rowId xmlns:a16="http://schemas.microsoft.com/office/drawing/2014/main" val="885360954"/>
                  </a:ext>
                </a:extLst>
              </a:tr>
            </a:tbl>
          </a:graphicData>
        </a:graphic>
      </p:graphicFrame>
      <p:sp>
        <p:nvSpPr>
          <p:cNvPr id="9" name="TextBox 8">
            <a:extLst>
              <a:ext uri="{FF2B5EF4-FFF2-40B4-BE49-F238E27FC236}">
                <a16:creationId xmlns:a16="http://schemas.microsoft.com/office/drawing/2014/main" id="{41FFEB09-F8EA-D8DF-BA00-470AE4B10202}"/>
              </a:ext>
            </a:extLst>
          </p:cNvPr>
          <p:cNvSpPr txBox="1"/>
          <p:nvPr/>
        </p:nvSpPr>
        <p:spPr>
          <a:xfrm>
            <a:off x="161365" y="5450542"/>
            <a:ext cx="6838410" cy="369332"/>
          </a:xfrm>
          <a:prstGeom prst="rect">
            <a:avLst/>
          </a:prstGeom>
          <a:noFill/>
        </p:spPr>
        <p:txBody>
          <a:bodyPr wrap="none" rtlCol="0">
            <a:spAutoFit/>
          </a:bodyPr>
          <a:lstStyle/>
          <a:p>
            <a:r>
              <a:rPr lang="en-US" dirty="0"/>
              <a:t>Council on Dairy Cattle Breeding (April 2025 genetic evaluation run)</a:t>
            </a:r>
          </a:p>
        </p:txBody>
      </p:sp>
    </p:spTree>
    <p:extLst>
      <p:ext uri="{BB962C8B-B14F-4D97-AF65-F5344CB8AC3E}">
        <p14:creationId xmlns:p14="http://schemas.microsoft.com/office/powerpoint/2010/main" val="3849026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C8E0D-A508-B847-A563-1A03261A46A0}"/>
              </a:ext>
            </a:extLst>
          </p:cNvPr>
          <p:cNvSpPr>
            <a:spLocks noGrp="1"/>
          </p:cNvSpPr>
          <p:nvPr>
            <p:ph type="title"/>
          </p:nvPr>
        </p:nvSpPr>
        <p:spPr/>
        <p:txBody>
          <a:bodyPr>
            <a:normAutofit/>
          </a:bodyPr>
          <a:lstStyle/>
          <a:p>
            <a:r>
              <a:rPr lang="en-US" dirty="0"/>
              <a:t>Validation of candidate variants</a:t>
            </a:r>
          </a:p>
        </p:txBody>
      </p:sp>
      <p:sp>
        <p:nvSpPr>
          <p:cNvPr id="5" name="Content Placeholder 4">
            <a:extLst>
              <a:ext uri="{FF2B5EF4-FFF2-40B4-BE49-F238E27FC236}">
                <a16:creationId xmlns:a16="http://schemas.microsoft.com/office/drawing/2014/main" id="{739B69BF-967C-E046-AE42-166CCF20311B}"/>
              </a:ext>
            </a:extLst>
          </p:cNvPr>
          <p:cNvSpPr>
            <a:spLocks noGrp="1"/>
          </p:cNvSpPr>
          <p:nvPr>
            <p:ph idx="1"/>
          </p:nvPr>
        </p:nvSpPr>
        <p:spPr>
          <a:xfrm>
            <a:off x="596900" y="1854810"/>
            <a:ext cx="6144559" cy="4158252"/>
          </a:xfrm>
        </p:spPr>
        <p:txBody>
          <a:bodyPr>
            <a:normAutofit fontScale="92500" lnSpcReduction="10000"/>
          </a:bodyPr>
          <a:lstStyle/>
          <a:p>
            <a:r>
              <a:rPr lang="en-US" dirty="0"/>
              <a:t>Cell biology research in large mammals is very expensive</a:t>
            </a:r>
          </a:p>
          <a:p>
            <a:r>
              <a:rPr lang="en-US" dirty="0"/>
              <a:t>Candidate genes for early embryonic losses not always validated in the laboratory</a:t>
            </a:r>
          </a:p>
          <a:p>
            <a:r>
              <a:rPr lang="en-US" dirty="0"/>
              <a:t>Targeted knockouts can be used to validate candidates for early embryonic losses</a:t>
            </a:r>
          </a:p>
          <a:p>
            <a:r>
              <a:rPr lang="en-US" dirty="0"/>
              <a:t>Relatively fast and cost-effective</a:t>
            </a:r>
          </a:p>
        </p:txBody>
      </p:sp>
      <p:pic>
        <p:nvPicPr>
          <p:cNvPr id="12" name="Content Placeholder 11">
            <a:extLst>
              <a:ext uri="{FF2B5EF4-FFF2-40B4-BE49-F238E27FC236}">
                <a16:creationId xmlns:a16="http://schemas.microsoft.com/office/drawing/2014/main" id="{55115328-0A0A-A141-8878-0FD91573AF74}"/>
              </a:ext>
            </a:extLst>
          </p:cNvPr>
          <p:cNvPicPr>
            <a:picLocks noGrp="1" noChangeAspect="1"/>
          </p:cNvPicPr>
          <p:nvPr>
            <p:ph sz="half" idx="4294967295"/>
          </p:nvPr>
        </p:nvPicPr>
        <p:blipFill>
          <a:blip r:embed="rId2">
            <a:extLst>
              <a:ext uri="{28A0092B-C50C-407E-A947-70E740481C1C}">
                <a14:useLocalDpi xmlns:a14="http://schemas.microsoft.com/office/drawing/2010/main"/>
              </a:ext>
            </a:extLst>
          </a:blip>
          <a:stretch>
            <a:fillRect/>
          </a:stretch>
        </p:blipFill>
        <p:spPr>
          <a:xfrm>
            <a:off x="6741459" y="1588664"/>
            <a:ext cx="5124051" cy="3838532"/>
          </a:xfrm>
        </p:spPr>
      </p:pic>
      <p:sp>
        <p:nvSpPr>
          <p:cNvPr id="13" name="TextBox 12">
            <a:extLst>
              <a:ext uri="{FF2B5EF4-FFF2-40B4-BE49-F238E27FC236}">
                <a16:creationId xmlns:a16="http://schemas.microsoft.com/office/drawing/2014/main" id="{300F566E-7689-934A-9A89-88589703C6D5}"/>
              </a:ext>
            </a:extLst>
          </p:cNvPr>
          <p:cNvSpPr txBox="1"/>
          <p:nvPr/>
        </p:nvSpPr>
        <p:spPr>
          <a:xfrm>
            <a:off x="9694723" y="5429082"/>
            <a:ext cx="2170787" cy="246221"/>
          </a:xfrm>
          <a:prstGeom prst="rect">
            <a:avLst/>
          </a:prstGeom>
          <a:noFill/>
        </p:spPr>
        <p:txBody>
          <a:bodyPr wrap="none" rtlCol="0">
            <a:spAutoFit/>
          </a:bodyPr>
          <a:lstStyle/>
          <a:p>
            <a:r>
              <a:rPr lang="en-US" sz="1000" b="1" dirty="0"/>
              <a:t>Source:</a:t>
            </a:r>
            <a:r>
              <a:rPr lang="en-US" sz="1000" dirty="0"/>
              <a:t> University of Florida (2013).</a:t>
            </a:r>
          </a:p>
        </p:txBody>
      </p:sp>
    </p:spTree>
    <p:extLst>
      <p:ext uri="{BB962C8B-B14F-4D97-AF65-F5344CB8AC3E}">
        <p14:creationId xmlns:p14="http://schemas.microsoft.com/office/powerpoint/2010/main" val="307453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38E7-FD04-B74D-939F-7A95A17401B9}"/>
              </a:ext>
            </a:extLst>
          </p:cNvPr>
          <p:cNvSpPr>
            <a:spLocks noGrp="1"/>
          </p:cNvSpPr>
          <p:nvPr>
            <p:ph type="title"/>
          </p:nvPr>
        </p:nvSpPr>
        <p:spPr/>
        <p:txBody>
          <a:bodyPr>
            <a:normAutofit/>
          </a:bodyPr>
          <a:lstStyle/>
          <a:p>
            <a:r>
              <a:rPr lang="en-US" dirty="0"/>
              <a:t>Inbreeding results from the mating of related animals</a:t>
            </a:r>
          </a:p>
        </p:txBody>
      </p:sp>
      <p:sp>
        <p:nvSpPr>
          <p:cNvPr id="3" name="Content Placeholder 2">
            <a:extLst>
              <a:ext uri="{FF2B5EF4-FFF2-40B4-BE49-F238E27FC236}">
                <a16:creationId xmlns:a16="http://schemas.microsoft.com/office/drawing/2014/main" id="{05D81284-2680-6242-9BDB-701190FD9438}"/>
              </a:ext>
            </a:extLst>
          </p:cNvPr>
          <p:cNvSpPr>
            <a:spLocks noGrp="1"/>
          </p:cNvSpPr>
          <p:nvPr>
            <p:ph idx="1"/>
          </p:nvPr>
        </p:nvSpPr>
        <p:spPr>
          <a:xfrm>
            <a:off x="596900" y="1854810"/>
            <a:ext cx="8135620" cy="4158252"/>
          </a:xfrm>
        </p:spPr>
        <p:txBody>
          <a:bodyPr>
            <a:normAutofit lnSpcReduction="10000"/>
          </a:bodyPr>
          <a:lstStyle/>
          <a:p>
            <a:r>
              <a:rPr lang="en-US" dirty="0"/>
              <a:t>It’s the proportion of the genome that is </a:t>
            </a:r>
            <a:r>
              <a:rPr lang="en-US" dirty="0">
                <a:solidFill>
                  <a:srgbClr val="FF0000"/>
                </a:solidFill>
              </a:rPr>
              <a:t>identical</a:t>
            </a:r>
            <a:r>
              <a:rPr lang="en-US" dirty="0"/>
              <a:t> because it came from the same ancestor</a:t>
            </a:r>
          </a:p>
          <a:p>
            <a:r>
              <a:rPr lang="en-US" dirty="0"/>
              <a:t>Inbreeding results when </a:t>
            </a:r>
            <a:r>
              <a:rPr lang="en-US" dirty="0">
                <a:solidFill>
                  <a:srgbClr val="FF0000"/>
                </a:solidFill>
              </a:rPr>
              <a:t>related</a:t>
            </a:r>
            <a:r>
              <a:rPr lang="en-US" dirty="0"/>
              <a:t> animals are mated to one another</a:t>
            </a:r>
          </a:p>
          <a:p>
            <a:r>
              <a:rPr lang="en-US" dirty="0"/>
              <a:t>Inbreeding is </a:t>
            </a:r>
            <a:r>
              <a:rPr lang="en-US" dirty="0">
                <a:solidFill>
                  <a:srgbClr val="FF0000"/>
                </a:solidFill>
              </a:rPr>
              <a:t>inevitable</a:t>
            </a:r>
            <a:r>
              <a:rPr lang="en-US" dirty="0"/>
              <a:t> in a finite population</a:t>
            </a:r>
          </a:p>
          <a:p>
            <a:r>
              <a:rPr lang="en-US" dirty="0"/>
              <a:t>It can be managed, but not avoided</a:t>
            </a:r>
          </a:p>
          <a:p>
            <a:endParaRPr lang="en-US" dirty="0"/>
          </a:p>
        </p:txBody>
      </p:sp>
      <p:pic>
        <p:nvPicPr>
          <p:cNvPr id="10" name="Content Placeholder 9">
            <a:extLst>
              <a:ext uri="{FF2B5EF4-FFF2-40B4-BE49-F238E27FC236}">
                <a16:creationId xmlns:a16="http://schemas.microsoft.com/office/drawing/2014/main" id="{28B480D9-BBB2-A241-9001-2E224EC0B0E4}"/>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3822" t="15738" r="35199" b="2285"/>
          <a:stretch/>
        </p:blipFill>
        <p:spPr>
          <a:xfrm>
            <a:off x="8503921" y="1192213"/>
            <a:ext cx="3688080" cy="5490526"/>
          </a:xfrm>
        </p:spPr>
      </p:pic>
      <p:sp>
        <p:nvSpPr>
          <p:cNvPr id="11" name="TextBox 10">
            <a:extLst>
              <a:ext uri="{FF2B5EF4-FFF2-40B4-BE49-F238E27FC236}">
                <a16:creationId xmlns:a16="http://schemas.microsoft.com/office/drawing/2014/main" id="{9E83BB6C-4C93-8B4F-9571-431FE4B93A82}"/>
              </a:ext>
            </a:extLst>
          </p:cNvPr>
          <p:cNvSpPr txBox="1"/>
          <p:nvPr/>
        </p:nvSpPr>
        <p:spPr>
          <a:xfrm>
            <a:off x="10916373" y="860310"/>
            <a:ext cx="1278170" cy="646331"/>
          </a:xfrm>
          <a:prstGeom prst="rect">
            <a:avLst/>
          </a:prstGeom>
          <a:noFill/>
        </p:spPr>
        <p:txBody>
          <a:bodyPr wrap="none" rtlCol="0">
            <a:spAutoFit/>
          </a:bodyPr>
          <a:lstStyle/>
          <a:p>
            <a:r>
              <a:rPr lang="en-US" b="1" dirty="0">
                <a:solidFill>
                  <a:srgbClr val="FF0000"/>
                </a:solidFill>
              </a:rPr>
              <a:t>Cow A-148</a:t>
            </a:r>
          </a:p>
          <a:p>
            <a:r>
              <a:rPr lang="en-US" b="1" dirty="0" err="1">
                <a:solidFill>
                  <a:srgbClr val="FF0000"/>
                </a:solidFill>
              </a:rPr>
              <a:t>f</a:t>
            </a:r>
            <a:r>
              <a:rPr lang="en-US" b="1" baseline="-25000" dirty="0" err="1">
                <a:solidFill>
                  <a:srgbClr val="FF0000"/>
                </a:solidFill>
              </a:rPr>
              <a:t>P</a:t>
            </a:r>
            <a:r>
              <a:rPr lang="en-US" b="1" dirty="0">
                <a:solidFill>
                  <a:srgbClr val="FF0000"/>
                </a:solidFill>
              </a:rPr>
              <a:t> = 0.646</a:t>
            </a:r>
          </a:p>
        </p:txBody>
      </p:sp>
      <p:sp>
        <p:nvSpPr>
          <p:cNvPr id="12" name="TextBox 11">
            <a:extLst>
              <a:ext uri="{FF2B5EF4-FFF2-40B4-BE49-F238E27FC236}">
                <a16:creationId xmlns:a16="http://schemas.microsoft.com/office/drawing/2014/main" id="{E1653CBC-2C12-1D4A-92F3-8BEE612451DB}"/>
              </a:ext>
            </a:extLst>
          </p:cNvPr>
          <p:cNvSpPr txBox="1"/>
          <p:nvPr/>
        </p:nvSpPr>
        <p:spPr>
          <a:xfrm>
            <a:off x="8503921" y="6437560"/>
            <a:ext cx="1635384" cy="253916"/>
          </a:xfrm>
          <a:prstGeom prst="rect">
            <a:avLst/>
          </a:prstGeom>
          <a:noFill/>
        </p:spPr>
        <p:txBody>
          <a:bodyPr wrap="none" rtlCol="0">
            <a:spAutoFit/>
          </a:bodyPr>
          <a:lstStyle/>
          <a:p>
            <a:r>
              <a:rPr lang="en-US" sz="1050" b="1" dirty="0"/>
              <a:t>Source:</a:t>
            </a:r>
            <a:r>
              <a:rPr lang="en-US" sz="1050" dirty="0"/>
              <a:t> Swett et al. (1949)</a:t>
            </a:r>
          </a:p>
        </p:txBody>
      </p:sp>
    </p:spTree>
    <p:extLst>
      <p:ext uri="{BB962C8B-B14F-4D97-AF65-F5344CB8AC3E}">
        <p14:creationId xmlns:p14="http://schemas.microsoft.com/office/powerpoint/2010/main" val="3426256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02664-21B8-E040-82C6-0375DD45BB7F}"/>
              </a:ext>
            </a:extLst>
          </p:cNvPr>
          <p:cNvSpPr>
            <a:spLocks noGrp="1"/>
          </p:cNvSpPr>
          <p:nvPr>
            <p:ph type="title"/>
          </p:nvPr>
        </p:nvSpPr>
        <p:spPr/>
        <p:txBody>
          <a:bodyPr>
            <a:normAutofit/>
          </a:bodyPr>
          <a:lstStyle/>
          <a:p>
            <a:r>
              <a:rPr lang="en-US" dirty="0"/>
              <a:t>HH2 candidate confirmed with functional validation</a:t>
            </a:r>
          </a:p>
        </p:txBody>
      </p:sp>
      <p:sp>
        <p:nvSpPr>
          <p:cNvPr id="5" name="Content Placeholder 4">
            <a:extLst>
              <a:ext uri="{FF2B5EF4-FFF2-40B4-BE49-F238E27FC236}">
                <a16:creationId xmlns:a16="http://schemas.microsoft.com/office/drawing/2014/main" id="{4DE93B04-AB83-4F47-93C9-E1F8429FA0FB}"/>
              </a:ext>
            </a:extLst>
          </p:cNvPr>
          <p:cNvSpPr>
            <a:spLocks noGrp="1"/>
          </p:cNvSpPr>
          <p:nvPr>
            <p:ph idx="1"/>
          </p:nvPr>
        </p:nvSpPr>
        <p:spPr>
          <a:xfrm>
            <a:off x="596900" y="1854810"/>
            <a:ext cx="5010337" cy="4158252"/>
          </a:xfrm>
        </p:spPr>
        <p:txBody>
          <a:bodyPr>
            <a:normAutofit fontScale="92500" lnSpcReduction="10000"/>
          </a:bodyPr>
          <a:lstStyle/>
          <a:p>
            <a:r>
              <a:rPr lang="en-US" dirty="0"/>
              <a:t>A frameshift in </a:t>
            </a:r>
            <a:r>
              <a:rPr lang="en-US" i="1" dirty="0"/>
              <a:t>IFT80</a:t>
            </a:r>
            <a:r>
              <a:rPr lang="en-US" dirty="0"/>
              <a:t> at 107,172,615 </a:t>
            </a:r>
            <a:r>
              <a:rPr lang="en-US" dirty="0" err="1"/>
              <a:t>bp</a:t>
            </a:r>
            <a:r>
              <a:rPr lang="en-US" dirty="0"/>
              <a:t> (p.Leu381fs) disrupts </a:t>
            </a:r>
            <a:r>
              <a:rPr lang="en-US" i="1" dirty="0" err="1"/>
              <a:t>wnt</a:t>
            </a:r>
            <a:r>
              <a:rPr lang="en-US" dirty="0"/>
              <a:t> and </a:t>
            </a:r>
            <a:r>
              <a:rPr lang="en-US" i="1" dirty="0"/>
              <a:t>hedgehog</a:t>
            </a:r>
            <a:r>
              <a:rPr lang="en-US" dirty="0"/>
              <a:t> signaling, and is responsible for the death of homozygous embryos</a:t>
            </a:r>
          </a:p>
          <a:p>
            <a:r>
              <a:rPr lang="en-US" dirty="0"/>
              <a:t>A SNP will track the causal mutation</a:t>
            </a:r>
          </a:p>
          <a:p>
            <a:r>
              <a:rPr lang="en-US" dirty="0"/>
              <a:t>Cole et al. (2022)</a:t>
            </a:r>
          </a:p>
        </p:txBody>
      </p:sp>
      <p:sp>
        <p:nvSpPr>
          <p:cNvPr id="9" name="Rectangle 8">
            <a:extLst>
              <a:ext uri="{FF2B5EF4-FFF2-40B4-BE49-F238E27FC236}">
                <a16:creationId xmlns:a16="http://schemas.microsoft.com/office/drawing/2014/main" id="{4BCF2184-45D0-8F4A-A7C3-0FFF249FC5B8}"/>
              </a:ext>
            </a:extLst>
          </p:cNvPr>
          <p:cNvSpPr/>
          <p:nvPr/>
        </p:nvSpPr>
        <p:spPr>
          <a:xfrm>
            <a:off x="9616191" y="1074146"/>
            <a:ext cx="2490465" cy="584775"/>
          </a:xfrm>
          <a:prstGeom prst="rect">
            <a:avLst/>
          </a:prstGeom>
        </p:spPr>
        <p:txBody>
          <a:bodyPr wrap="square">
            <a:spAutoFit/>
          </a:bodyPr>
          <a:lstStyle/>
          <a:p>
            <a:r>
              <a:rPr lang="en-US" sz="1600" b="1" u="sng" dirty="0">
                <a:solidFill>
                  <a:schemeClr val="tx2"/>
                </a:solidFill>
                <a:latin typeface="Calibri" panose="020F0502020204030204" pitchFamily="34" charset="0"/>
                <a:ea typeface="Calibri" panose="020F0502020204030204" pitchFamily="34" charset="0"/>
                <a:cs typeface="Times New Roman" panose="02020603050405020304" pitchFamily="18" charset="0"/>
              </a:rPr>
              <a:t>Control</a:t>
            </a:r>
            <a:r>
              <a:rPr lang="en-US" sz="1600" b="1" dirty="0">
                <a:latin typeface="Calibri" panose="020F0502020204030204" pitchFamily="34" charset="0"/>
                <a:ea typeface="Calibri" panose="020F0502020204030204" pitchFamily="34" charset="0"/>
                <a:cs typeface="Times New Roman" panose="02020603050405020304" pitchFamily="18" charset="0"/>
              </a:rPr>
              <a:t> embryos injected with only Cas-9 (left)</a:t>
            </a:r>
            <a:endParaRPr lang="en-US" sz="1600" b="1" dirty="0"/>
          </a:p>
        </p:txBody>
      </p:sp>
      <p:sp>
        <p:nvSpPr>
          <p:cNvPr id="10" name="Rectangle 9">
            <a:extLst>
              <a:ext uri="{FF2B5EF4-FFF2-40B4-BE49-F238E27FC236}">
                <a16:creationId xmlns:a16="http://schemas.microsoft.com/office/drawing/2014/main" id="{9B639056-3D16-C24B-9288-8C9776AB74BB}"/>
              </a:ext>
            </a:extLst>
          </p:cNvPr>
          <p:cNvSpPr/>
          <p:nvPr/>
        </p:nvSpPr>
        <p:spPr>
          <a:xfrm>
            <a:off x="6245594" y="3807555"/>
            <a:ext cx="2752991" cy="830997"/>
          </a:xfrm>
          <a:prstGeom prst="rect">
            <a:avLst/>
          </a:prstGeom>
        </p:spPr>
        <p:txBody>
          <a:bodyPr wrap="square">
            <a:spAutoFit/>
          </a:bodyPr>
          <a:lstStyle/>
          <a:p>
            <a:pPr algn="r"/>
            <a:r>
              <a:rPr lang="en-US" sz="1600" b="1" u="sng" dirty="0">
                <a:solidFill>
                  <a:schemeClr val="tx2"/>
                </a:solidFill>
                <a:latin typeface="Calibri" panose="020F0502020204030204" pitchFamily="34" charset="0"/>
                <a:ea typeface="Calibri" panose="020F0502020204030204" pitchFamily="34" charset="0"/>
                <a:cs typeface="Times New Roman" panose="02020603050405020304" pitchFamily="18" charset="0"/>
              </a:rPr>
              <a:t>Treatment</a:t>
            </a:r>
            <a:r>
              <a:rPr lang="en-US" sz="1600" b="1" dirty="0">
                <a:latin typeface="Calibri" panose="020F0502020204030204" pitchFamily="34" charset="0"/>
                <a:ea typeface="Calibri" panose="020F0502020204030204" pitchFamily="34" charset="0"/>
                <a:cs typeface="Times New Roman" panose="02020603050405020304" pitchFamily="18" charset="0"/>
              </a:rPr>
              <a:t> embryos injected with Cas-9 and IFT80 exon 2 guide RNA (right)</a:t>
            </a:r>
            <a:endParaRPr lang="en-US" sz="1600" b="1" dirty="0"/>
          </a:p>
        </p:txBody>
      </p:sp>
      <p:pic>
        <p:nvPicPr>
          <p:cNvPr id="12" name="Picture 11">
            <a:extLst>
              <a:ext uri="{FF2B5EF4-FFF2-40B4-BE49-F238E27FC236}">
                <a16:creationId xmlns:a16="http://schemas.microsoft.com/office/drawing/2014/main" id="{504C0902-E2B3-6B46-9A50-DBF6E5C2136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
                    </a14:imgEffect>
                    <a14:imgEffect>
                      <a14:brightnessContrast bright="3000" contrast="-27000"/>
                    </a14:imgEffect>
                  </a14:imgLayer>
                </a14:imgProps>
              </a:ext>
              <a:ext uri="{28A0092B-C50C-407E-A947-70E740481C1C}">
                <a14:useLocalDpi xmlns:a14="http://schemas.microsoft.com/office/drawing/2010/main" val="0"/>
              </a:ext>
            </a:extLst>
          </a:blip>
          <a:srcRect t="14857" r="25111" b="7556"/>
          <a:stretch/>
        </p:blipFill>
        <p:spPr>
          <a:xfrm>
            <a:off x="8998585" y="3807555"/>
            <a:ext cx="3108071" cy="2576051"/>
          </a:xfrm>
          <a:prstGeom prst="rect">
            <a:avLst/>
          </a:prstGeom>
        </p:spPr>
      </p:pic>
      <p:pic>
        <p:nvPicPr>
          <p:cNvPr id="13" name="Picture 12">
            <a:extLst>
              <a:ext uri="{FF2B5EF4-FFF2-40B4-BE49-F238E27FC236}">
                <a16:creationId xmlns:a16="http://schemas.microsoft.com/office/drawing/2014/main" id="{AB13DC5F-1ED8-6247-AB4E-37C057EE4E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99428" y="1074146"/>
            <a:ext cx="3416763" cy="2733409"/>
          </a:xfrm>
          <a:prstGeom prst="rect">
            <a:avLst/>
          </a:prstGeom>
        </p:spPr>
      </p:pic>
    </p:spTree>
    <p:extLst>
      <p:ext uri="{BB962C8B-B14F-4D97-AF65-F5344CB8AC3E}">
        <p14:creationId xmlns:p14="http://schemas.microsoft.com/office/powerpoint/2010/main" val="2715910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4594D-BD24-3ABD-9FA9-177534C01A69}"/>
              </a:ext>
            </a:extLst>
          </p:cNvPr>
          <p:cNvSpPr>
            <a:spLocks noGrp="1"/>
          </p:cNvSpPr>
          <p:nvPr>
            <p:ph type="title"/>
          </p:nvPr>
        </p:nvSpPr>
        <p:spPr/>
        <p:txBody>
          <a:bodyPr/>
          <a:lstStyle/>
          <a:p>
            <a:r>
              <a:rPr lang="en-US" dirty="0"/>
              <a:t>Changes in haplotype frequency</a:t>
            </a:r>
          </a:p>
        </p:txBody>
      </p:sp>
      <p:pic>
        <p:nvPicPr>
          <p:cNvPr id="7" name="Picture 6" descr="A graph of different types of data&#10;&#10;Description automatically generated with medium confidence">
            <a:extLst>
              <a:ext uri="{FF2B5EF4-FFF2-40B4-BE49-F238E27FC236}">
                <a16:creationId xmlns:a16="http://schemas.microsoft.com/office/drawing/2014/main" id="{58E11545-7A16-7A10-3447-76E04542EB4E}"/>
              </a:ext>
            </a:extLst>
          </p:cNvPr>
          <p:cNvPicPr>
            <a:picLocks noChangeAspect="1"/>
          </p:cNvPicPr>
          <p:nvPr/>
        </p:nvPicPr>
        <p:blipFill>
          <a:blip r:embed="rId2" cstate="print">
            <a:extLst>
              <a:ext uri="{28A0092B-C50C-407E-A947-70E740481C1C}">
                <a14:useLocalDpi xmlns:a14="http://schemas.microsoft.com/office/drawing/2010/main" val="0"/>
              </a:ext>
            </a:extLst>
          </a:blip>
          <a:srcRect t="31491"/>
          <a:stretch/>
        </p:blipFill>
        <p:spPr bwMode="auto">
          <a:xfrm>
            <a:off x="98344" y="1551008"/>
            <a:ext cx="11995311" cy="4317357"/>
          </a:xfrm>
          <a:prstGeom prst="rect">
            <a:avLst/>
          </a:prstGeom>
          <a:noFill/>
          <a:ln>
            <a:noFill/>
          </a:ln>
        </p:spPr>
      </p:pic>
      <p:sp>
        <p:nvSpPr>
          <p:cNvPr id="8" name="TextBox 7">
            <a:extLst>
              <a:ext uri="{FF2B5EF4-FFF2-40B4-BE49-F238E27FC236}">
                <a16:creationId xmlns:a16="http://schemas.microsoft.com/office/drawing/2014/main" id="{9EA265EB-5FCC-E7F6-35A7-6AB87D0AC20B}"/>
              </a:ext>
            </a:extLst>
          </p:cNvPr>
          <p:cNvSpPr txBox="1"/>
          <p:nvPr/>
        </p:nvSpPr>
        <p:spPr>
          <a:xfrm>
            <a:off x="10227438" y="5499033"/>
            <a:ext cx="1866217" cy="369332"/>
          </a:xfrm>
          <a:prstGeom prst="rect">
            <a:avLst/>
          </a:prstGeom>
          <a:noFill/>
        </p:spPr>
        <p:txBody>
          <a:bodyPr wrap="none" rtlCol="0">
            <a:spAutoFit/>
          </a:bodyPr>
          <a:lstStyle/>
          <a:p>
            <a:r>
              <a:rPr lang="en-US" dirty="0"/>
              <a:t>Cole et al. (2025)</a:t>
            </a:r>
          </a:p>
        </p:txBody>
      </p:sp>
    </p:spTree>
    <p:extLst>
      <p:ext uri="{BB962C8B-B14F-4D97-AF65-F5344CB8AC3E}">
        <p14:creationId xmlns:p14="http://schemas.microsoft.com/office/powerpoint/2010/main" val="1035047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Estimated cost of genetic load</a:t>
            </a:r>
            <a:endParaRPr lang="en-US" dirty="0"/>
          </a:p>
        </p:txBody>
      </p:sp>
      <p:sp>
        <p:nvSpPr>
          <p:cNvPr id="3" name="Content Placeholder 2"/>
          <p:cNvSpPr>
            <a:spLocks noGrp="1"/>
          </p:cNvSpPr>
          <p:nvPr>
            <p:ph idx="1"/>
          </p:nvPr>
        </p:nvSpPr>
        <p:spPr/>
        <p:txBody>
          <a:bodyPr>
            <a:normAutofit fontScale="92500" lnSpcReduction="10000"/>
          </a:bodyPr>
          <a:lstStyle/>
          <a:p>
            <a:pPr>
              <a:lnSpc>
                <a:spcPct val="100000"/>
              </a:lnSpc>
              <a:spcAft>
                <a:spcPts val="600"/>
              </a:spcAft>
              <a:buClr>
                <a:schemeClr val="tx1"/>
              </a:buClr>
            </a:pPr>
            <a:r>
              <a:rPr lang="en-US" sz="3200" dirty="0">
                <a:solidFill>
                  <a:srgbClr val="00523C"/>
                </a:solidFill>
              </a:rPr>
              <a:t>Cole et al. (2016; 2025)</a:t>
            </a:r>
            <a:r>
              <a:rPr lang="en-US" sz="3200" dirty="0">
                <a:solidFill>
                  <a:srgbClr val="00337F"/>
                </a:solidFill>
              </a:rPr>
              <a:t> </a:t>
            </a:r>
            <a:r>
              <a:rPr lang="en-US" sz="3200" dirty="0"/>
              <a:t>estimated annual losses of at least </a:t>
            </a:r>
            <a:r>
              <a:rPr lang="en-US" sz="3200" dirty="0">
                <a:solidFill>
                  <a:srgbClr val="FF0000"/>
                </a:solidFill>
              </a:rPr>
              <a:t>~$4.1 </a:t>
            </a:r>
            <a:r>
              <a:rPr lang="en-US" sz="3200" dirty="0"/>
              <a:t>million due to known recessives, a substantial reduction over the last decade from an estimated </a:t>
            </a:r>
            <a:r>
              <a:rPr lang="en-US" sz="3200" dirty="0">
                <a:solidFill>
                  <a:srgbClr val="FF0000"/>
                </a:solidFill>
              </a:rPr>
              <a:t>$10.7 million</a:t>
            </a:r>
            <a:r>
              <a:rPr lang="en-US" sz="3200" dirty="0"/>
              <a:t>.</a:t>
            </a:r>
          </a:p>
          <a:p>
            <a:pPr>
              <a:lnSpc>
                <a:spcPct val="100000"/>
              </a:lnSpc>
              <a:spcAft>
                <a:spcPts val="600"/>
              </a:spcAft>
            </a:pPr>
            <a:r>
              <a:rPr lang="en-US" sz="3200" dirty="0"/>
              <a:t>Average losses were </a:t>
            </a:r>
            <a:r>
              <a:rPr lang="en-US" sz="3200" dirty="0">
                <a:solidFill>
                  <a:srgbClr val="FF0000"/>
                </a:solidFill>
              </a:rPr>
              <a:t>$4.34</a:t>
            </a:r>
            <a:r>
              <a:rPr lang="en-US" sz="3200" dirty="0"/>
              <a:t>, </a:t>
            </a:r>
            <a:r>
              <a:rPr lang="en-US" sz="3200" dirty="0">
                <a:solidFill>
                  <a:srgbClr val="FF0000"/>
                </a:solidFill>
              </a:rPr>
              <a:t>$0.17</a:t>
            </a:r>
            <a:r>
              <a:rPr lang="en-US" sz="3200" dirty="0"/>
              <a:t>, </a:t>
            </a:r>
            <a:r>
              <a:rPr lang="en-US" sz="3200" dirty="0">
                <a:solidFill>
                  <a:srgbClr val="FF0000"/>
                </a:solidFill>
              </a:rPr>
              <a:t>$0.32</a:t>
            </a:r>
            <a:r>
              <a:rPr lang="en-US" sz="3200" dirty="0"/>
              <a:t>, and </a:t>
            </a:r>
            <a:r>
              <a:rPr lang="en-US" sz="3200" dirty="0">
                <a:solidFill>
                  <a:srgbClr val="FF0000"/>
                </a:solidFill>
              </a:rPr>
              <a:t>$0.81 </a:t>
            </a:r>
            <a:r>
              <a:rPr lang="en-US" sz="3200" dirty="0"/>
              <a:t>in Ayrshire, Brown Swiss, Holstein, and Jersey, respectively.</a:t>
            </a:r>
          </a:p>
          <a:p>
            <a:pPr>
              <a:lnSpc>
                <a:spcPct val="100000"/>
              </a:lnSpc>
              <a:spcAft>
                <a:spcPts val="600"/>
              </a:spcAft>
            </a:pPr>
            <a:r>
              <a:rPr lang="en-US" sz="3200" dirty="0"/>
              <a:t>This is the economic impact of genetic load as it affects fertility and perinatal mortality.</a:t>
            </a:r>
          </a:p>
          <a:p>
            <a:pPr>
              <a:lnSpc>
                <a:spcPct val="100000"/>
              </a:lnSpc>
              <a:spcAft>
                <a:spcPts val="600"/>
              </a:spcAft>
            </a:pPr>
            <a:r>
              <a:rPr lang="en-US" sz="3200" dirty="0"/>
              <a:t>Actual losses are likely to be higher.</a:t>
            </a:r>
          </a:p>
        </p:txBody>
      </p:sp>
    </p:spTree>
    <p:extLst>
      <p:ext uri="{BB962C8B-B14F-4D97-AF65-F5344CB8AC3E}">
        <p14:creationId xmlns:p14="http://schemas.microsoft.com/office/powerpoint/2010/main" val="2946394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defects increasing?</a:t>
            </a:r>
          </a:p>
        </p:txBody>
      </p:sp>
      <p:sp>
        <p:nvSpPr>
          <p:cNvPr id="5" name="Content Placeholder 4"/>
          <p:cNvSpPr>
            <a:spLocks noGrp="1"/>
          </p:cNvSpPr>
          <p:nvPr>
            <p:ph idx="1"/>
          </p:nvPr>
        </p:nvSpPr>
        <p:spPr/>
        <p:txBody>
          <a:bodyPr>
            <a:normAutofit/>
          </a:bodyPr>
          <a:lstStyle/>
          <a:p>
            <a:pPr>
              <a:lnSpc>
                <a:spcPct val="110000"/>
              </a:lnSpc>
              <a:spcBef>
                <a:spcPts val="600"/>
              </a:spcBef>
              <a:buClr>
                <a:schemeClr val="tx1"/>
              </a:buClr>
            </a:pPr>
            <a:r>
              <a:rPr lang="en-US" sz="3200" dirty="0">
                <a:solidFill>
                  <a:srgbClr val="00523C"/>
                </a:solidFill>
              </a:rPr>
              <a:t>MacArthur et al. (2012)</a:t>
            </a:r>
            <a:r>
              <a:rPr lang="en-US" sz="3200" dirty="0"/>
              <a:t> estimated that human genomes contain </a:t>
            </a:r>
            <a:r>
              <a:rPr lang="en-US" sz="3200" dirty="0">
                <a:solidFill>
                  <a:srgbClr val="FF0000"/>
                </a:solidFill>
              </a:rPr>
              <a:t>~100</a:t>
            </a:r>
            <a:r>
              <a:rPr lang="en-US" sz="3200" dirty="0"/>
              <a:t> loss-of-function mutations, and </a:t>
            </a:r>
            <a:r>
              <a:rPr lang="en-US" sz="3200" dirty="0">
                <a:solidFill>
                  <a:srgbClr val="FF0000"/>
                </a:solidFill>
              </a:rPr>
              <a:t>~20 </a:t>
            </a:r>
            <a:r>
              <a:rPr lang="en-US" sz="3200" dirty="0"/>
              <a:t>completely inactivated genes</a:t>
            </a:r>
          </a:p>
          <a:p>
            <a:pPr>
              <a:lnSpc>
                <a:spcPct val="110000"/>
              </a:lnSpc>
              <a:spcBef>
                <a:spcPts val="600"/>
              </a:spcBef>
            </a:pPr>
            <a:r>
              <a:rPr lang="en-US" sz="3200" dirty="0"/>
              <a:t>The mutations are there even if we have not identified them yet</a:t>
            </a:r>
          </a:p>
          <a:p>
            <a:pPr lvl="1">
              <a:lnSpc>
                <a:spcPct val="110000"/>
              </a:lnSpc>
              <a:spcBef>
                <a:spcPts val="600"/>
              </a:spcBef>
            </a:pPr>
            <a:r>
              <a:rPr lang="en-US" sz="3200" dirty="0"/>
              <a:t>Example: HH6, mutation in </a:t>
            </a:r>
            <a:r>
              <a:rPr lang="en-US" sz="3200" i="1" dirty="0"/>
              <a:t>SDE2</a:t>
            </a:r>
            <a:r>
              <a:rPr lang="en-US" sz="3200" dirty="0"/>
              <a:t> </a:t>
            </a:r>
            <a:r>
              <a:rPr lang="en-US" sz="3200" dirty="0">
                <a:solidFill>
                  <a:srgbClr val="00523C"/>
                </a:solidFill>
              </a:rPr>
              <a:t>(Fritz et al., 2018)</a:t>
            </a:r>
          </a:p>
          <a:p>
            <a:pPr>
              <a:lnSpc>
                <a:spcPct val="110000"/>
              </a:lnSpc>
              <a:spcBef>
                <a:spcPts val="600"/>
              </a:spcBef>
            </a:pPr>
            <a:r>
              <a:rPr lang="en-US" sz="3200" dirty="0"/>
              <a:t>Our </a:t>
            </a:r>
            <a:r>
              <a:rPr lang="en-US" sz="3200" dirty="0">
                <a:solidFill>
                  <a:srgbClr val="00337F"/>
                </a:solidFill>
              </a:rPr>
              <a:t>detection methods are improving</a:t>
            </a:r>
            <a:r>
              <a:rPr lang="en-US" sz="3200" dirty="0"/>
              <a:t> as our technology improves</a:t>
            </a:r>
          </a:p>
          <a:p>
            <a:pPr>
              <a:lnSpc>
                <a:spcPct val="110000"/>
              </a:lnSpc>
              <a:spcBef>
                <a:spcPts val="600"/>
              </a:spcBef>
            </a:pPr>
            <a:r>
              <a:rPr lang="en-US" sz="3200" dirty="0"/>
              <a:t>New mutations do occur, but they are very rare</a:t>
            </a:r>
          </a:p>
        </p:txBody>
      </p:sp>
    </p:spTree>
    <p:extLst>
      <p:ext uri="{BB962C8B-B14F-4D97-AF65-F5344CB8AC3E}">
        <p14:creationId xmlns:p14="http://schemas.microsoft.com/office/powerpoint/2010/main" val="1853274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35CB3-8872-3E59-8B04-96AF93C4ADD4}"/>
              </a:ext>
            </a:extLst>
          </p:cNvPr>
          <p:cNvSpPr>
            <a:spLocks noGrp="1"/>
          </p:cNvSpPr>
          <p:nvPr>
            <p:ph type="title"/>
          </p:nvPr>
        </p:nvSpPr>
        <p:spPr/>
        <p:txBody>
          <a:bodyPr/>
          <a:lstStyle/>
          <a:p>
            <a:r>
              <a:rPr lang="en-US" dirty="0"/>
              <a:t>Our ability to detect them has changed</a:t>
            </a:r>
          </a:p>
        </p:txBody>
      </p:sp>
      <p:graphicFrame>
        <p:nvGraphicFramePr>
          <p:cNvPr id="11" name="Chart 10">
            <a:extLst>
              <a:ext uri="{FF2B5EF4-FFF2-40B4-BE49-F238E27FC236}">
                <a16:creationId xmlns:a16="http://schemas.microsoft.com/office/drawing/2014/main" id="{84274D90-D1A3-F15B-E270-66C474AFE843}"/>
              </a:ext>
            </a:extLst>
          </p:cNvPr>
          <p:cNvGraphicFramePr/>
          <p:nvPr>
            <p:extLst>
              <p:ext uri="{D42A27DB-BD31-4B8C-83A1-F6EECF244321}">
                <p14:modId xmlns:p14="http://schemas.microsoft.com/office/powerpoint/2010/main" val="4124751389"/>
              </p:ext>
            </p:extLst>
          </p:nvPr>
        </p:nvGraphicFramePr>
        <p:xfrm>
          <a:off x="474183" y="1275776"/>
          <a:ext cx="11243634" cy="477883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ED0C8FA7-8289-00CB-3B54-3913BB4C95AC}"/>
              </a:ext>
            </a:extLst>
          </p:cNvPr>
          <p:cNvSpPr txBox="1"/>
          <p:nvPr/>
        </p:nvSpPr>
        <p:spPr>
          <a:xfrm>
            <a:off x="10262932" y="5777611"/>
            <a:ext cx="1306768" cy="276999"/>
          </a:xfrm>
          <a:prstGeom prst="rect">
            <a:avLst/>
          </a:prstGeom>
          <a:noFill/>
        </p:spPr>
        <p:txBody>
          <a:bodyPr wrap="none" rtlCol="0">
            <a:spAutoFit/>
          </a:bodyPr>
          <a:lstStyle/>
          <a:p>
            <a:r>
              <a:rPr lang="en-US" sz="1200" dirty="0"/>
              <a:t>Cole et al. (2025)</a:t>
            </a:r>
          </a:p>
        </p:txBody>
      </p:sp>
    </p:spTree>
    <p:extLst>
      <p:ext uri="{BB962C8B-B14F-4D97-AF65-F5344CB8AC3E}">
        <p14:creationId xmlns:p14="http://schemas.microsoft.com/office/powerpoint/2010/main" val="371716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23BB8-790E-2162-D86B-97306CA7B680}"/>
              </a:ext>
            </a:extLst>
          </p:cNvPr>
          <p:cNvSpPr>
            <a:spLocks noGrp="1"/>
          </p:cNvSpPr>
          <p:nvPr>
            <p:ph type="title"/>
          </p:nvPr>
        </p:nvSpPr>
        <p:spPr/>
        <p:txBody>
          <a:bodyPr/>
          <a:lstStyle/>
          <a:p>
            <a:r>
              <a:rPr lang="en-US" dirty="0"/>
              <a:t>Population management isn’t easy</a:t>
            </a:r>
          </a:p>
        </p:txBody>
      </p:sp>
      <p:sp>
        <p:nvSpPr>
          <p:cNvPr id="4" name="Slide Number Placeholder 3">
            <a:extLst>
              <a:ext uri="{FF2B5EF4-FFF2-40B4-BE49-F238E27FC236}">
                <a16:creationId xmlns:a16="http://schemas.microsoft.com/office/drawing/2014/main" id="{31A1F1C1-7041-6F28-637B-6E2D8BCC627C}"/>
              </a:ext>
            </a:extLst>
          </p:cNvPr>
          <p:cNvSpPr>
            <a:spLocks noGrp="1"/>
          </p:cNvSpPr>
          <p:nvPr>
            <p:ph type="sldNum" sz="quarter" idx="4"/>
          </p:nvPr>
        </p:nvSpPr>
        <p:spPr/>
        <p:txBody>
          <a:bodyPr/>
          <a:lstStyle/>
          <a:p>
            <a:fld id="{E550F8CE-6223-4241-882D-8C053F6794F3}" type="slidenum">
              <a:rPr lang="en-US" smtClean="0"/>
              <a:pPr/>
              <a:t>45</a:t>
            </a:fld>
            <a:endParaRPr lang="en-US" dirty="0"/>
          </a:p>
        </p:txBody>
      </p:sp>
      <p:pic>
        <p:nvPicPr>
          <p:cNvPr id="3074" name="Picture 2">
            <a:extLst>
              <a:ext uri="{FF2B5EF4-FFF2-40B4-BE49-F238E27FC236}">
                <a16:creationId xmlns:a16="http://schemas.microsoft.com/office/drawing/2014/main" id="{A27BF7DA-A5BA-D055-FB61-A0135A686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90" y="2282172"/>
            <a:ext cx="5458772" cy="37130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F6D11C7-771B-C97F-FBC1-251CE7937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966" y="2282172"/>
            <a:ext cx="5795536" cy="3118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9AB022-1D33-E633-CFE5-2769225B684B}"/>
              </a:ext>
            </a:extLst>
          </p:cNvPr>
          <p:cNvSpPr txBox="1"/>
          <p:nvPr/>
        </p:nvSpPr>
        <p:spPr>
          <a:xfrm>
            <a:off x="9397581" y="5777346"/>
            <a:ext cx="2794419" cy="369332"/>
          </a:xfrm>
          <a:prstGeom prst="rect">
            <a:avLst/>
          </a:prstGeom>
          <a:noFill/>
        </p:spPr>
        <p:txBody>
          <a:bodyPr wrap="none" rtlCol="0">
            <a:spAutoFit/>
          </a:bodyPr>
          <a:lstStyle/>
          <a:p>
            <a:r>
              <a:rPr lang="en-US" dirty="0"/>
              <a:t>Cole et al. (2025, in press)</a:t>
            </a:r>
          </a:p>
        </p:txBody>
      </p:sp>
      <p:sp>
        <p:nvSpPr>
          <p:cNvPr id="8" name="TextBox 7">
            <a:extLst>
              <a:ext uri="{FF2B5EF4-FFF2-40B4-BE49-F238E27FC236}">
                <a16:creationId xmlns:a16="http://schemas.microsoft.com/office/drawing/2014/main" id="{F837F14B-10A0-D68A-7581-491EACD6E8C0}"/>
              </a:ext>
            </a:extLst>
          </p:cNvPr>
          <p:cNvSpPr txBox="1"/>
          <p:nvPr/>
        </p:nvSpPr>
        <p:spPr>
          <a:xfrm>
            <a:off x="1853373" y="1623977"/>
            <a:ext cx="2595006" cy="461665"/>
          </a:xfrm>
          <a:prstGeom prst="rect">
            <a:avLst/>
          </a:prstGeom>
          <a:noFill/>
        </p:spPr>
        <p:txBody>
          <a:bodyPr wrap="none" rtlCol="0">
            <a:spAutoFit/>
          </a:bodyPr>
          <a:lstStyle/>
          <a:p>
            <a:pPr algn="ctr"/>
            <a:r>
              <a:rPr lang="en-US" sz="2400" b="1" dirty="0">
                <a:solidFill>
                  <a:schemeClr val="accent1"/>
                </a:solidFill>
              </a:rPr>
              <a:t>Current Situation</a:t>
            </a:r>
          </a:p>
        </p:txBody>
      </p:sp>
      <p:sp>
        <p:nvSpPr>
          <p:cNvPr id="9" name="TextBox 8">
            <a:extLst>
              <a:ext uri="{FF2B5EF4-FFF2-40B4-BE49-F238E27FC236}">
                <a16:creationId xmlns:a16="http://schemas.microsoft.com/office/drawing/2014/main" id="{F7EFDDED-EF06-9346-C94D-C7372CE0F2C1}"/>
              </a:ext>
            </a:extLst>
          </p:cNvPr>
          <p:cNvSpPr txBox="1"/>
          <p:nvPr/>
        </p:nvSpPr>
        <p:spPr>
          <a:xfrm>
            <a:off x="7454011" y="1623977"/>
            <a:ext cx="3887154" cy="461665"/>
          </a:xfrm>
          <a:prstGeom prst="rect">
            <a:avLst/>
          </a:prstGeom>
          <a:noFill/>
        </p:spPr>
        <p:txBody>
          <a:bodyPr wrap="none" rtlCol="0">
            <a:spAutoFit/>
          </a:bodyPr>
          <a:lstStyle/>
          <a:p>
            <a:pPr algn="ctr"/>
            <a:r>
              <a:rPr lang="en-US" sz="2400" b="1" dirty="0">
                <a:solidFill>
                  <a:schemeClr val="accent1"/>
                </a:solidFill>
              </a:rPr>
              <a:t>Proposed Future Structure</a:t>
            </a:r>
          </a:p>
        </p:txBody>
      </p:sp>
    </p:spTree>
    <p:extLst>
      <p:ext uri="{BB962C8B-B14F-4D97-AF65-F5344CB8AC3E}">
        <p14:creationId xmlns:p14="http://schemas.microsoft.com/office/powerpoint/2010/main" val="367218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26f585ac597_0_38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a:bodyPr>
          <a:lstStyle/>
          <a:p>
            <a:r>
              <a:rPr lang="en-US" dirty="0"/>
              <a:t>Conclusion</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280f0808f_0_50"/>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Are we concerned about the wrong thing?</a:t>
            </a:r>
            <a:endParaRPr dirty="0"/>
          </a:p>
        </p:txBody>
      </p:sp>
      <p:sp>
        <p:nvSpPr>
          <p:cNvPr id="140" name="Google Shape;140;g27280f0808f_0_50"/>
          <p:cNvSpPr txBox="1">
            <a:spLocks noGrp="1"/>
          </p:cNvSpPr>
          <p:nvPr>
            <p:ph idx="1"/>
          </p:nvPr>
        </p:nvSpPr>
        <p:spPr>
          <a:xfrm>
            <a:off x="596900" y="1854810"/>
            <a:ext cx="10972800" cy="4333892"/>
          </a:xfrm>
          <a:prstGeom prst="rect">
            <a:avLst/>
          </a:prstGeom>
          <a:noFill/>
          <a:ln>
            <a:noFill/>
          </a:ln>
        </p:spPr>
        <p:txBody>
          <a:bodyPr spcFirstLastPara="1" vert="horz" wrap="square" lIns="91363" tIns="45663" rIns="91363" bIns="45663" rtlCol="0" anchor="t" anchorCtr="0">
            <a:spAutoFit/>
          </a:bodyPr>
          <a:lstStyle/>
          <a:p>
            <a:pPr indent="-292100">
              <a:lnSpc>
                <a:spcPct val="90000"/>
              </a:lnSpc>
              <a:spcBef>
                <a:spcPts val="0"/>
              </a:spcBef>
              <a:buClr>
                <a:schemeClr val="tx1"/>
              </a:buClr>
            </a:pPr>
            <a:r>
              <a:rPr lang="en-US" sz="3300" dirty="0"/>
              <a:t>“Selection, however - in marked contrast to its effectiveness in changing average merit - </a:t>
            </a:r>
            <a:r>
              <a:rPr lang="en-US" sz="3300" b="1" dirty="0"/>
              <a:t>is a very feeble tool for changing homozygosity</a:t>
            </a:r>
            <a:r>
              <a:rPr lang="en-US" sz="3300" dirty="0"/>
              <a:t>, except under the very simplest genetic situations…” (Lush, 1945)</a:t>
            </a:r>
            <a:endParaRPr sz="3300" dirty="0"/>
          </a:p>
          <a:p>
            <a:pPr indent="-292100">
              <a:lnSpc>
                <a:spcPct val="90000"/>
              </a:lnSpc>
              <a:spcBef>
                <a:spcPts val="1000"/>
              </a:spcBef>
              <a:buClr>
                <a:schemeClr val="tx1"/>
              </a:buClr>
            </a:pPr>
            <a:r>
              <a:rPr lang="en-US" sz="3300" dirty="0"/>
              <a:t>“When the pure breeds finally reach equilibrium between the production of heterozygosis by mutations and the loss of heterozygosis because the effective number of animals in the breed is small, it is possible that </a:t>
            </a:r>
            <a:r>
              <a:rPr lang="en-US" sz="3300" b="1" dirty="0"/>
              <a:t>the pure breed may support only a few scores of unfixed loci</a:t>
            </a:r>
            <a:r>
              <a:rPr lang="en-US" sz="3300" dirty="0"/>
              <a:t>.” (Lush, 1945)</a:t>
            </a:r>
            <a:endParaRPr sz="33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A9B-BF8A-9286-680F-6B737E4D4AFC}"/>
              </a:ext>
            </a:extLst>
          </p:cNvPr>
          <p:cNvSpPr>
            <a:spLocks noGrp="1"/>
          </p:cNvSpPr>
          <p:nvPr>
            <p:ph type="title"/>
          </p:nvPr>
        </p:nvSpPr>
        <p:spPr/>
        <p:txBody>
          <a:bodyPr/>
          <a:lstStyle/>
          <a:p>
            <a:r>
              <a:rPr lang="en-US" dirty="0"/>
              <a:t>Questions?</a:t>
            </a:r>
          </a:p>
        </p:txBody>
      </p:sp>
      <p:sp>
        <p:nvSpPr>
          <p:cNvPr id="4" name="Content Placeholder 3">
            <a:extLst>
              <a:ext uri="{FF2B5EF4-FFF2-40B4-BE49-F238E27FC236}">
                <a16:creationId xmlns:a16="http://schemas.microsoft.com/office/drawing/2014/main" id="{3853DD00-16AF-90C0-B051-FA9B4C732963}"/>
              </a:ext>
            </a:extLst>
          </p:cNvPr>
          <p:cNvSpPr>
            <a:spLocks noGrp="1"/>
          </p:cNvSpPr>
          <p:nvPr>
            <p:ph idx="1"/>
          </p:nvPr>
        </p:nvSpPr>
        <p:spPr>
          <a:xfrm>
            <a:off x="596900" y="1854810"/>
            <a:ext cx="4547379" cy="4158252"/>
          </a:xfrm>
        </p:spPr>
        <p:txBody>
          <a:bodyPr/>
          <a:lstStyle/>
          <a:p>
            <a:pPr marL="0" indent="0">
              <a:buNone/>
            </a:pPr>
            <a:r>
              <a:rPr lang="en-US" sz="4400" b="1" dirty="0"/>
              <a:t>Thank you for</a:t>
            </a:r>
            <a:br>
              <a:rPr lang="en-US" sz="4400" b="1" dirty="0"/>
            </a:br>
            <a:r>
              <a:rPr lang="en-US" sz="4400" b="1" dirty="0"/>
              <a:t>your attention!</a:t>
            </a:r>
          </a:p>
          <a:p>
            <a:pPr marL="0" indent="0">
              <a:buNone/>
            </a:pPr>
            <a:endParaRPr lang="en-US" dirty="0"/>
          </a:p>
          <a:p>
            <a:pPr marL="0" indent="0">
              <a:buNone/>
            </a:pPr>
            <a:r>
              <a:rPr lang="en-US" dirty="0" err="1"/>
              <a:t>john.cole@uscdcb.com</a:t>
            </a:r>
            <a:endParaRPr lang="en-US" dirty="0"/>
          </a:p>
        </p:txBody>
      </p:sp>
      <p:pic>
        <p:nvPicPr>
          <p:cNvPr id="5" name="Picture 2" descr="https://scontent-iad3-1.xx.fbcdn.net/v/t1.0-9/284993_10151205085954274_1514695762_n.jpg?oh=a2e6ba8269e16eb97977977439c4bd35&amp;oe=57AC5ED0">
            <a:extLst>
              <a:ext uri="{FF2B5EF4-FFF2-40B4-BE49-F238E27FC236}">
                <a16:creationId xmlns:a16="http://schemas.microsoft.com/office/drawing/2014/main" id="{2301108F-AD4C-C40D-FE9D-8551507974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66"/>
          <a:stretch>
            <a:fillRect/>
          </a:stretch>
        </p:blipFill>
        <p:spPr bwMode="auto">
          <a:xfrm>
            <a:off x="5005383" y="2908147"/>
            <a:ext cx="6906438" cy="365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40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60A1-A2B0-087F-EA28-EA0C00B9C0AF}"/>
              </a:ext>
            </a:extLst>
          </p:cNvPr>
          <p:cNvSpPr>
            <a:spLocks noGrp="1"/>
          </p:cNvSpPr>
          <p:nvPr>
            <p:ph type="title"/>
          </p:nvPr>
        </p:nvSpPr>
        <p:spPr/>
        <p:txBody>
          <a:bodyPr/>
          <a:lstStyle/>
          <a:p>
            <a:r>
              <a:rPr lang="en-US" dirty="0"/>
              <a:t>Pedigree inbreeding</a:t>
            </a:r>
          </a:p>
        </p:txBody>
      </p:sp>
      <p:sp>
        <p:nvSpPr>
          <p:cNvPr id="5" name="Content Placeholder 4">
            <a:extLst>
              <a:ext uri="{FF2B5EF4-FFF2-40B4-BE49-F238E27FC236}">
                <a16:creationId xmlns:a16="http://schemas.microsoft.com/office/drawing/2014/main" id="{0A3792EF-3862-83FC-82F3-50A91DB9234E}"/>
              </a:ext>
            </a:extLst>
          </p:cNvPr>
          <p:cNvSpPr>
            <a:spLocks noGrp="1"/>
          </p:cNvSpPr>
          <p:nvPr>
            <p:ph idx="1"/>
          </p:nvPr>
        </p:nvSpPr>
        <p:spPr>
          <a:xfrm>
            <a:off x="596900" y="1854810"/>
            <a:ext cx="10998200" cy="4158252"/>
          </a:xfrm>
        </p:spPr>
        <p:txBody>
          <a:bodyPr/>
          <a:lstStyle/>
          <a:p>
            <a:r>
              <a:rPr lang="en-US" dirty="0"/>
              <a:t>Assumes each parent transmits ½ of their genome to their offspring, each grandparent ¼, etc.</a:t>
            </a:r>
          </a:p>
          <a:p>
            <a:r>
              <a:rPr lang="en-US" dirty="0"/>
              <a:t>Proportion of alleles identical by descent from a common ancestor</a:t>
            </a:r>
          </a:p>
        </p:txBody>
      </p:sp>
      <p:sp>
        <p:nvSpPr>
          <p:cNvPr id="4" name="Slide Number Placeholder 3">
            <a:extLst>
              <a:ext uri="{FF2B5EF4-FFF2-40B4-BE49-F238E27FC236}">
                <a16:creationId xmlns:a16="http://schemas.microsoft.com/office/drawing/2014/main" id="{9C7DC4C7-61EB-C9AF-E99F-04D0D1D713E0}"/>
              </a:ext>
            </a:extLst>
          </p:cNvPr>
          <p:cNvSpPr>
            <a:spLocks noGrp="1"/>
          </p:cNvSpPr>
          <p:nvPr>
            <p:ph type="sldNum" sz="quarter" idx="4"/>
          </p:nvPr>
        </p:nvSpPr>
        <p:spPr/>
        <p:txBody>
          <a:bodyPr/>
          <a:lstStyle/>
          <a:p>
            <a:fld id="{E550F8CE-6223-4241-882D-8C053F6794F3}" type="slidenum">
              <a:rPr lang="en-US" smtClean="0"/>
              <a:pPr/>
              <a:t>5</a:t>
            </a:fld>
            <a:endParaRPr lang="en-US" dirty="0"/>
          </a:p>
        </p:txBody>
      </p:sp>
      <p:grpSp>
        <p:nvGrpSpPr>
          <p:cNvPr id="9" name="Group 8">
            <a:extLst>
              <a:ext uri="{FF2B5EF4-FFF2-40B4-BE49-F238E27FC236}">
                <a16:creationId xmlns:a16="http://schemas.microsoft.com/office/drawing/2014/main" id="{E95297C9-026A-F60D-40EB-038F136BDC52}"/>
              </a:ext>
            </a:extLst>
          </p:cNvPr>
          <p:cNvGrpSpPr/>
          <p:nvPr/>
        </p:nvGrpSpPr>
        <p:grpSpPr>
          <a:xfrm>
            <a:off x="2900172" y="3520440"/>
            <a:ext cx="6391656" cy="2661899"/>
            <a:chOff x="2900172" y="3520440"/>
            <a:chExt cx="6391656" cy="2661899"/>
          </a:xfrm>
        </p:grpSpPr>
        <p:pic>
          <p:nvPicPr>
            <p:cNvPr id="7" name="Picture 6" descr="A paper with text and drawings on it&#10;&#10;AI-generated content may be incorrect.">
              <a:extLst>
                <a:ext uri="{FF2B5EF4-FFF2-40B4-BE49-F238E27FC236}">
                  <a16:creationId xmlns:a16="http://schemas.microsoft.com/office/drawing/2014/main" id="{96D9D4A6-89AE-803F-13F0-0522ED12C0E5}"/>
                </a:ext>
              </a:extLst>
            </p:cNvPr>
            <p:cNvPicPr>
              <a:picLocks noChangeAspect="1"/>
            </p:cNvPicPr>
            <p:nvPr/>
          </p:nvPicPr>
          <p:blipFill>
            <a:blip r:embed="rId2"/>
            <a:srcRect l="2978" t="16667" r="3822" b="48133"/>
            <a:stretch/>
          </p:blipFill>
          <p:spPr>
            <a:xfrm>
              <a:off x="2900172" y="3520440"/>
              <a:ext cx="6391656" cy="2414016"/>
            </a:xfrm>
            <a:prstGeom prst="rect">
              <a:avLst/>
            </a:prstGeom>
          </p:spPr>
        </p:pic>
        <p:sp>
          <p:nvSpPr>
            <p:cNvPr id="8" name="TextBox 7">
              <a:extLst>
                <a:ext uri="{FF2B5EF4-FFF2-40B4-BE49-F238E27FC236}">
                  <a16:creationId xmlns:a16="http://schemas.microsoft.com/office/drawing/2014/main" id="{333C348E-A746-3A43-A9ED-20FF9BAF7572}"/>
                </a:ext>
              </a:extLst>
            </p:cNvPr>
            <p:cNvSpPr txBox="1"/>
            <p:nvPr/>
          </p:nvSpPr>
          <p:spPr>
            <a:xfrm>
              <a:off x="6639755" y="5843785"/>
              <a:ext cx="2652073" cy="338554"/>
            </a:xfrm>
            <a:prstGeom prst="rect">
              <a:avLst/>
            </a:prstGeom>
            <a:noFill/>
          </p:spPr>
          <p:txBody>
            <a:bodyPr wrap="none" rtlCol="0">
              <a:spAutoFit/>
            </a:bodyPr>
            <a:lstStyle/>
            <a:p>
              <a:r>
                <a:rPr lang="en-US" sz="1600" dirty="0"/>
                <a:t>Legates and Warwick (1990)</a:t>
              </a:r>
            </a:p>
          </p:txBody>
        </p:sp>
      </p:grpSp>
      <p:sp>
        <p:nvSpPr>
          <p:cNvPr id="10" name="Oval 9">
            <a:extLst>
              <a:ext uri="{FF2B5EF4-FFF2-40B4-BE49-F238E27FC236}">
                <a16:creationId xmlns:a16="http://schemas.microsoft.com/office/drawing/2014/main" id="{E6177BC0-140C-D61A-9FC1-6047E68AD0BC}"/>
              </a:ext>
            </a:extLst>
          </p:cNvPr>
          <p:cNvSpPr/>
          <p:nvPr/>
        </p:nvSpPr>
        <p:spPr>
          <a:xfrm>
            <a:off x="8802694" y="4178155"/>
            <a:ext cx="210312" cy="246888"/>
          </a:xfrm>
          <a:prstGeom prst="ellipse">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688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F7E2-6904-C7F9-A610-74CCFA46C9B5}"/>
              </a:ext>
            </a:extLst>
          </p:cNvPr>
          <p:cNvSpPr>
            <a:spLocks noGrp="1"/>
          </p:cNvSpPr>
          <p:nvPr>
            <p:ph type="title"/>
          </p:nvPr>
        </p:nvSpPr>
        <p:spPr/>
        <p:txBody>
          <a:bodyPr/>
          <a:lstStyle/>
          <a:p>
            <a:r>
              <a:rPr lang="en-US" dirty="0"/>
              <a:t>Genomic inbreeding</a:t>
            </a:r>
          </a:p>
        </p:txBody>
      </p:sp>
      <p:sp>
        <p:nvSpPr>
          <p:cNvPr id="3" name="Content Placeholder 2">
            <a:extLst>
              <a:ext uri="{FF2B5EF4-FFF2-40B4-BE49-F238E27FC236}">
                <a16:creationId xmlns:a16="http://schemas.microsoft.com/office/drawing/2014/main" id="{F40A2BE3-5CE6-EEF5-9A13-12B98BD2256E}"/>
              </a:ext>
            </a:extLst>
          </p:cNvPr>
          <p:cNvSpPr>
            <a:spLocks noGrp="1"/>
          </p:cNvSpPr>
          <p:nvPr>
            <p:ph idx="1"/>
          </p:nvPr>
        </p:nvSpPr>
        <p:spPr>
          <a:xfrm>
            <a:off x="596900" y="1854810"/>
            <a:ext cx="4699959" cy="4158252"/>
          </a:xfrm>
        </p:spPr>
        <p:txBody>
          <a:bodyPr/>
          <a:lstStyle/>
          <a:p>
            <a:r>
              <a:rPr lang="en-US" dirty="0"/>
              <a:t>It’s the proportion of homozygous alleles in an individual’s genome</a:t>
            </a:r>
          </a:p>
          <a:p>
            <a:r>
              <a:rPr lang="en-US" dirty="0"/>
              <a:t>It combines identity-by-descent with identity-in-state</a:t>
            </a:r>
          </a:p>
        </p:txBody>
      </p:sp>
      <p:sp>
        <p:nvSpPr>
          <p:cNvPr id="4" name="Slide Number Placeholder 3">
            <a:extLst>
              <a:ext uri="{FF2B5EF4-FFF2-40B4-BE49-F238E27FC236}">
                <a16:creationId xmlns:a16="http://schemas.microsoft.com/office/drawing/2014/main" id="{A557B69E-65BD-E9E5-105B-7E0E4721AA85}"/>
              </a:ext>
            </a:extLst>
          </p:cNvPr>
          <p:cNvSpPr>
            <a:spLocks noGrp="1"/>
          </p:cNvSpPr>
          <p:nvPr>
            <p:ph type="sldNum" sz="quarter" idx="4"/>
          </p:nvPr>
        </p:nvSpPr>
        <p:spPr/>
        <p:txBody>
          <a:bodyPr/>
          <a:lstStyle/>
          <a:p>
            <a:fld id="{E550F8CE-6223-4241-882D-8C053F6794F3}" type="slidenum">
              <a:rPr lang="en-US" smtClean="0"/>
              <a:pPr/>
              <a:t>6</a:t>
            </a:fld>
            <a:endParaRPr lang="en-US" dirty="0"/>
          </a:p>
        </p:txBody>
      </p:sp>
      <p:grpSp>
        <p:nvGrpSpPr>
          <p:cNvPr id="28" name="Group 27">
            <a:extLst>
              <a:ext uri="{FF2B5EF4-FFF2-40B4-BE49-F238E27FC236}">
                <a16:creationId xmlns:a16="http://schemas.microsoft.com/office/drawing/2014/main" id="{7A5CF5FC-C804-9D91-6D33-954BA20C98D0}"/>
              </a:ext>
            </a:extLst>
          </p:cNvPr>
          <p:cNvGrpSpPr/>
          <p:nvPr/>
        </p:nvGrpSpPr>
        <p:grpSpPr>
          <a:xfrm>
            <a:off x="5373059" y="1873777"/>
            <a:ext cx="6492875" cy="3302000"/>
            <a:chOff x="2193925" y="2489200"/>
            <a:chExt cx="6492875" cy="3302000"/>
          </a:xfrm>
          <a:solidFill>
            <a:srgbClr val="FFFFFF"/>
          </a:solidFill>
        </p:grpSpPr>
        <p:sp>
          <p:nvSpPr>
            <p:cNvPr id="5" name="Line 6">
              <a:extLst>
                <a:ext uri="{FF2B5EF4-FFF2-40B4-BE49-F238E27FC236}">
                  <a16:creationId xmlns:a16="http://schemas.microsoft.com/office/drawing/2014/main" id="{BE2C7611-C388-AD27-76B7-CB428C2EF11D}"/>
                </a:ext>
              </a:extLst>
            </p:cNvPr>
            <p:cNvSpPr>
              <a:spLocks noChangeShapeType="1"/>
            </p:cNvSpPr>
            <p:nvPr/>
          </p:nvSpPr>
          <p:spPr bwMode="auto">
            <a:xfrm>
              <a:off x="2286000" y="4267200"/>
              <a:ext cx="1752600" cy="0"/>
            </a:xfrm>
            <a:prstGeom prst="line">
              <a:avLst/>
            </a:prstGeom>
            <a:grp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a:extLst>
                <a:ext uri="{FF2B5EF4-FFF2-40B4-BE49-F238E27FC236}">
                  <a16:creationId xmlns:a16="http://schemas.microsoft.com/office/drawing/2014/main" id="{6294BD17-FF14-093B-8AF9-7800B5F858EA}"/>
                </a:ext>
              </a:extLst>
            </p:cNvPr>
            <p:cNvSpPr>
              <a:spLocks noChangeShapeType="1"/>
            </p:cNvSpPr>
            <p:nvPr/>
          </p:nvSpPr>
          <p:spPr bwMode="auto">
            <a:xfrm>
              <a:off x="2286000" y="4572000"/>
              <a:ext cx="0" cy="0"/>
            </a:xfrm>
            <a:prstGeom prst="lin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a:extLst>
                <a:ext uri="{FF2B5EF4-FFF2-40B4-BE49-F238E27FC236}">
                  <a16:creationId xmlns:a16="http://schemas.microsoft.com/office/drawing/2014/main" id="{FDA7FFF9-07CD-39AA-8765-699FA24B506D}"/>
                </a:ext>
              </a:extLst>
            </p:cNvPr>
            <p:cNvSpPr>
              <a:spLocks noChangeShapeType="1"/>
            </p:cNvSpPr>
            <p:nvPr/>
          </p:nvSpPr>
          <p:spPr bwMode="auto">
            <a:xfrm>
              <a:off x="2362200" y="4495800"/>
              <a:ext cx="1676400" cy="0"/>
            </a:xfrm>
            <a:prstGeom prst="line">
              <a:avLst/>
            </a:prstGeom>
            <a:grp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0">
              <a:extLst>
                <a:ext uri="{FF2B5EF4-FFF2-40B4-BE49-F238E27FC236}">
                  <a16:creationId xmlns:a16="http://schemas.microsoft.com/office/drawing/2014/main" id="{5B97373E-D12B-9E59-62BB-86D1713E3E26}"/>
                </a:ext>
              </a:extLst>
            </p:cNvPr>
            <p:cNvSpPr>
              <a:spLocks noChangeShapeType="1"/>
            </p:cNvSpPr>
            <p:nvPr/>
          </p:nvSpPr>
          <p:spPr bwMode="auto">
            <a:xfrm>
              <a:off x="4572000" y="3429000"/>
              <a:ext cx="1676400" cy="0"/>
            </a:xfrm>
            <a:prstGeom prst="line">
              <a:avLst/>
            </a:prstGeom>
            <a:grp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1">
              <a:extLst>
                <a:ext uri="{FF2B5EF4-FFF2-40B4-BE49-F238E27FC236}">
                  <a16:creationId xmlns:a16="http://schemas.microsoft.com/office/drawing/2014/main" id="{5DE2DBDB-C9C9-4F04-5AA2-9CD12AF98B6E}"/>
                </a:ext>
              </a:extLst>
            </p:cNvPr>
            <p:cNvSpPr>
              <a:spLocks noChangeShapeType="1"/>
            </p:cNvSpPr>
            <p:nvPr/>
          </p:nvSpPr>
          <p:spPr bwMode="auto">
            <a:xfrm>
              <a:off x="6934200" y="2971800"/>
              <a:ext cx="1752600" cy="0"/>
            </a:xfrm>
            <a:prstGeom prst="line">
              <a:avLst/>
            </a:prstGeom>
            <a:grp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2">
              <a:extLst>
                <a:ext uri="{FF2B5EF4-FFF2-40B4-BE49-F238E27FC236}">
                  <a16:creationId xmlns:a16="http://schemas.microsoft.com/office/drawing/2014/main" id="{62DCB2CB-43C7-7769-A232-7B53892A5561}"/>
                </a:ext>
              </a:extLst>
            </p:cNvPr>
            <p:cNvSpPr>
              <a:spLocks noChangeShapeType="1"/>
            </p:cNvSpPr>
            <p:nvPr/>
          </p:nvSpPr>
          <p:spPr bwMode="auto">
            <a:xfrm>
              <a:off x="7010400" y="4724400"/>
              <a:ext cx="1600200" cy="0"/>
            </a:xfrm>
            <a:prstGeom prst="line">
              <a:avLst/>
            </a:prstGeom>
            <a:grp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3">
              <a:extLst>
                <a:ext uri="{FF2B5EF4-FFF2-40B4-BE49-F238E27FC236}">
                  <a16:creationId xmlns:a16="http://schemas.microsoft.com/office/drawing/2014/main" id="{7D47F38E-315F-A76A-DAF7-A083AC1F50E5}"/>
                </a:ext>
              </a:extLst>
            </p:cNvPr>
            <p:cNvSpPr>
              <a:spLocks noChangeShapeType="1"/>
            </p:cNvSpPr>
            <p:nvPr/>
          </p:nvSpPr>
          <p:spPr bwMode="auto">
            <a:xfrm>
              <a:off x="6934200" y="3200400"/>
              <a:ext cx="1752600" cy="0"/>
            </a:xfrm>
            <a:prstGeom prst="line">
              <a:avLst/>
            </a:prstGeom>
            <a:grpFill/>
            <a:ln w="762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4">
              <a:extLst>
                <a:ext uri="{FF2B5EF4-FFF2-40B4-BE49-F238E27FC236}">
                  <a16:creationId xmlns:a16="http://schemas.microsoft.com/office/drawing/2014/main" id="{6471AAA5-39DC-2226-EAC4-1EC0660557AB}"/>
                </a:ext>
              </a:extLst>
            </p:cNvPr>
            <p:cNvSpPr>
              <a:spLocks noChangeShapeType="1"/>
            </p:cNvSpPr>
            <p:nvPr/>
          </p:nvSpPr>
          <p:spPr bwMode="auto">
            <a:xfrm>
              <a:off x="7010400" y="4953000"/>
              <a:ext cx="1600200" cy="0"/>
            </a:xfrm>
            <a:prstGeom prst="line">
              <a:avLst/>
            </a:prstGeom>
            <a:grpFill/>
            <a:ln w="762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5">
              <a:extLst>
                <a:ext uri="{FF2B5EF4-FFF2-40B4-BE49-F238E27FC236}">
                  <a16:creationId xmlns:a16="http://schemas.microsoft.com/office/drawing/2014/main" id="{7D1A2B64-92BA-9C2F-3916-247A7BFE1CA8}"/>
                </a:ext>
              </a:extLst>
            </p:cNvPr>
            <p:cNvSpPr>
              <a:spLocks noChangeShapeType="1"/>
            </p:cNvSpPr>
            <p:nvPr/>
          </p:nvSpPr>
          <p:spPr bwMode="auto">
            <a:xfrm>
              <a:off x="4724400" y="5181600"/>
              <a:ext cx="1600200" cy="0"/>
            </a:xfrm>
            <a:prstGeom prst="line">
              <a:avLst/>
            </a:prstGeom>
            <a:grpFill/>
            <a:ln w="762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6">
              <a:extLst>
                <a:ext uri="{FF2B5EF4-FFF2-40B4-BE49-F238E27FC236}">
                  <a16:creationId xmlns:a16="http://schemas.microsoft.com/office/drawing/2014/main" id="{81032E0F-2CEA-2113-293B-A81171246E8D}"/>
                </a:ext>
              </a:extLst>
            </p:cNvPr>
            <p:cNvSpPr>
              <a:spLocks noChangeShapeType="1"/>
            </p:cNvSpPr>
            <p:nvPr/>
          </p:nvSpPr>
          <p:spPr bwMode="auto">
            <a:xfrm>
              <a:off x="4572000" y="3657600"/>
              <a:ext cx="609600" cy="0"/>
            </a:xfrm>
            <a:prstGeom prst="line">
              <a:avLst/>
            </a:prstGeom>
            <a:grpFill/>
            <a:ln w="76200">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7">
              <a:extLst>
                <a:ext uri="{FF2B5EF4-FFF2-40B4-BE49-F238E27FC236}">
                  <a16:creationId xmlns:a16="http://schemas.microsoft.com/office/drawing/2014/main" id="{63802FDA-ACC5-F2BA-AC65-497AD9B65DFD}"/>
                </a:ext>
              </a:extLst>
            </p:cNvPr>
            <p:cNvSpPr>
              <a:spLocks noChangeShapeType="1"/>
            </p:cNvSpPr>
            <p:nvPr/>
          </p:nvSpPr>
          <p:spPr bwMode="auto">
            <a:xfrm>
              <a:off x="5181600" y="3657600"/>
              <a:ext cx="1066800" cy="0"/>
            </a:xfrm>
            <a:prstGeom prst="line">
              <a:avLst/>
            </a:prstGeom>
            <a:grpFill/>
            <a:ln w="76200">
              <a:solidFill>
                <a:srgbClr val="99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8">
              <a:extLst>
                <a:ext uri="{FF2B5EF4-FFF2-40B4-BE49-F238E27FC236}">
                  <a16:creationId xmlns:a16="http://schemas.microsoft.com/office/drawing/2014/main" id="{AE97AB31-53AA-FF42-163E-FFFC207982D5}"/>
                </a:ext>
              </a:extLst>
            </p:cNvPr>
            <p:cNvSpPr>
              <a:spLocks noChangeShapeType="1"/>
            </p:cNvSpPr>
            <p:nvPr/>
          </p:nvSpPr>
          <p:spPr bwMode="auto">
            <a:xfrm>
              <a:off x="6934200" y="3733800"/>
              <a:ext cx="1676400" cy="0"/>
            </a:xfrm>
            <a:prstGeom prst="line">
              <a:avLst/>
            </a:prstGeom>
            <a:grpFill/>
            <a:ln w="76200">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9">
              <a:extLst>
                <a:ext uri="{FF2B5EF4-FFF2-40B4-BE49-F238E27FC236}">
                  <a16:creationId xmlns:a16="http://schemas.microsoft.com/office/drawing/2014/main" id="{BDA9601B-4F04-762B-B62E-8C6173701143}"/>
                </a:ext>
              </a:extLst>
            </p:cNvPr>
            <p:cNvSpPr>
              <a:spLocks noChangeShapeType="1"/>
            </p:cNvSpPr>
            <p:nvPr/>
          </p:nvSpPr>
          <p:spPr bwMode="auto">
            <a:xfrm>
              <a:off x="6934200" y="3962400"/>
              <a:ext cx="1676400" cy="0"/>
            </a:xfrm>
            <a:prstGeom prst="line">
              <a:avLst/>
            </a:prstGeom>
            <a:grpFill/>
            <a:ln w="762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0">
              <a:extLst>
                <a:ext uri="{FF2B5EF4-FFF2-40B4-BE49-F238E27FC236}">
                  <a16:creationId xmlns:a16="http://schemas.microsoft.com/office/drawing/2014/main" id="{AFF0668B-5974-25BA-0E67-E7F20A2DF930}"/>
                </a:ext>
              </a:extLst>
            </p:cNvPr>
            <p:cNvSpPr>
              <a:spLocks noChangeShapeType="1"/>
            </p:cNvSpPr>
            <p:nvPr/>
          </p:nvSpPr>
          <p:spPr bwMode="auto">
            <a:xfrm>
              <a:off x="4724400" y="5410200"/>
              <a:ext cx="838200" cy="0"/>
            </a:xfrm>
            <a:prstGeom prst="line">
              <a:avLst/>
            </a:prstGeom>
            <a:grpFill/>
            <a:ln w="76200">
              <a:solidFill>
                <a:srgbClr val="CC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1">
              <a:extLst>
                <a:ext uri="{FF2B5EF4-FFF2-40B4-BE49-F238E27FC236}">
                  <a16:creationId xmlns:a16="http://schemas.microsoft.com/office/drawing/2014/main" id="{66DEC44D-F82A-1928-4A63-DD736CD5302D}"/>
                </a:ext>
              </a:extLst>
            </p:cNvPr>
            <p:cNvSpPr>
              <a:spLocks noChangeShapeType="1"/>
            </p:cNvSpPr>
            <p:nvPr/>
          </p:nvSpPr>
          <p:spPr bwMode="auto">
            <a:xfrm>
              <a:off x="5562600" y="5410200"/>
              <a:ext cx="457200" cy="0"/>
            </a:xfrm>
            <a:prstGeom prst="line">
              <a:avLst/>
            </a:prstGeom>
            <a:grpFill/>
            <a:ln w="76200">
              <a:solidFill>
                <a:srgbClr val="FF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2">
              <a:extLst>
                <a:ext uri="{FF2B5EF4-FFF2-40B4-BE49-F238E27FC236}">
                  <a16:creationId xmlns:a16="http://schemas.microsoft.com/office/drawing/2014/main" id="{AF291B6C-39BB-D8AC-E9B0-53659F14BF8A}"/>
                </a:ext>
              </a:extLst>
            </p:cNvPr>
            <p:cNvSpPr>
              <a:spLocks noChangeShapeType="1"/>
            </p:cNvSpPr>
            <p:nvPr/>
          </p:nvSpPr>
          <p:spPr bwMode="auto">
            <a:xfrm>
              <a:off x="7010400" y="5791200"/>
              <a:ext cx="1600200" cy="0"/>
            </a:xfrm>
            <a:prstGeom prst="line">
              <a:avLst/>
            </a:prstGeom>
            <a:grpFill/>
            <a:ln w="76200">
              <a:solidFill>
                <a:srgbClr val="FF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3">
              <a:extLst>
                <a:ext uri="{FF2B5EF4-FFF2-40B4-BE49-F238E27FC236}">
                  <a16:creationId xmlns:a16="http://schemas.microsoft.com/office/drawing/2014/main" id="{06E59536-4484-F6CA-5DA8-3E0798DE3DE8}"/>
                </a:ext>
              </a:extLst>
            </p:cNvPr>
            <p:cNvSpPr>
              <a:spLocks noChangeShapeType="1"/>
            </p:cNvSpPr>
            <p:nvPr/>
          </p:nvSpPr>
          <p:spPr bwMode="auto">
            <a:xfrm>
              <a:off x="7010400" y="5562600"/>
              <a:ext cx="1600200" cy="0"/>
            </a:xfrm>
            <a:prstGeom prst="line">
              <a:avLst/>
            </a:prstGeom>
            <a:grpFill/>
            <a:ln w="76200">
              <a:solidFill>
                <a:srgbClr val="CC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4">
              <a:extLst>
                <a:ext uri="{FF2B5EF4-FFF2-40B4-BE49-F238E27FC236}">
                  <a16:creationId xmlns:a16="http://schemas.microsoft.com/office/drawing/2014/main" id="{0D60BB84-E32E-2FB1-CCA8-E8622F48F800}"/>
                </a:ext>
              </a:extLst>
            </p:cNvPr>
            <p:cNvSpPr>
              <a:spLocks noChangeShapeType="1"/>
            </p:cNvSpPr>
            <p:nvPr/>
          </p:nvSpPr>
          <p:spPr bwMode="auto">
            <a:xfrm>
              <a:off x="6019800" y="5410200"/>
              <a:ext cx="304800" cy="0"/>
            </a:xfrm>
            <a:prstGeom prst="line">
              <a:avLst/>
            </a:prstGeom>
            <a:grpFill/>
            <a:ln w="76200">
              <a:solidFill>
                <a:srgbClr val="CC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25">
              <a:extLst>
                <a:ext uri="{FF2B5EF4-FFF2-40B4-BE49-F238E27FC236}">
                  <a16:creationId xmlns:a16="http://schemas.microsoft.com/office/drawing/2014/main" id="{BF443FF0-D6E6-E315-013F-5830C5F62B90}"/>
                </a:ext>
              </a:extLst>
            </p:cNvPr>
            <p:cNvSpPr txBox="1">
              <a:spLocks noChangeArrowheads="1"/>
            </p:cNvSpPr>
            <p:nvPr/>
          </p:nvSpPr>
          <p:spPr bwMode="auto">
            <a:xfrm>
              <a:off x="6858000" y="2489200"/>
              <a:ext cx="1228725" cy="3968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Aerostar</a:t>
              </a:r>
            </a:p>
          </p:txBody>
        </p:sp>
        <p:sp>
          <p:nvSpPr>
            <p:cNvPr id="24" name="Rectangle 26">
              <a:extLst>
                <a:ext uri="{FF2B5EF4-FFF2-40B4-BE49-F238E27FC236}">
                  <a16:creationId xmlns:a16="http://schemas.microsoft.com/office/drawing/2014/main" id="{4D2B86DE-94F9-4940-F733-3888FBC21AFF}"/>
                </a:ext>
              </a:extLst>
            </p:cNvPr>
            <p:cNvSpPr>
              <a:spLocks noChangeArrowheads="1"/>
            </p:cNvSpPr>
            <p:nvPr/>
          </p:nvSpPr>
          <p:spPr bwMode="auto">
            <a:xfrm>
              <a:off x="6934200" y="4241800"/>
              <a:ext cx="1228725" cy="3968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Aerostar</a:t>
              </a:r>
            </a:p>
          </p:txBody>
        </p:sp>
        <p:sp>
          <p:nvSpPr>
            <p:cNvPr id="25" name="Text Box 27">
              <a:extLst>
                <a:ext uri="{FF2B5EF4-FFF2-40B4-BE49-F238E27FC236}">
                  <a16:creationId xmlns:a16="http://schemas.microsoft.com/office/drawing/2014/main" id="{6D6DD313-D4F4-0862-770E-790CB653A14B}"/>
                </a:ext>
              </a:extLst>
            </p:cNvPr>
            <p:cNvSpPr txBox="1">
              <a:spLocks noChangeArrowheads="1"/>
            </p:cNvSpPr>
            <p:nvPr/>
          </p:nvSpPr>
          <p:spPr bwMode="auto">
            <a:xfrm>
              <a:off x="2286000" y="3708400"/>
              <a:ext cx="1298575" cy="3968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Megastar</a:t>
              </a:r>
            </a:p>
          </p:txBody>
        </p:sp>
        <p:sp>
          <p:nvSpPr>
            <p:cNvPr id="26" name="Line 28">
              <a:extLst>
                <a:ext uri="{FF2B5EF4-FFF2-40B4-BE49-F238E27FC236}">
                  <a16:creationId xmlns:a16="http://schemas.microsoft.com/office/drawing/2014/main" id="{3DB0D3E3-9536-26E7-8DAE-2788F60AF681}"/>
                </a:ext>
              </a:extLst>
            </p:cNvPr>
            <p:cNvSpPr>
              <a:spLocks noChangeShapeType="1"/>
            </p:cNvSpPr>
            <p:nvPr/>
          </p:nvSpPr>
          <p:spPr bwMode="auto">
            <a:xfrm flipH="1">
              <a:off x="2286000" y="4495800"/>
              <a:ext cx="76200" cy="0"/>
            </a:xfrm>
            <a:prstGeom prst="line">
              <a:avLst/>
            </a:prstGeom>
            <a:grpFill/>
            <a:ln w="76200">
              <a:solidFill>
                <a:srgbClr val="CC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29">
              <a:extLst>
                <a:ext uri="{FF2B5EF4-FFF2-40B4-BE49-F238E27FC236}">
                  <a16:creationId xmlns:a16="http://schemas.microsoft.com/office/drawing/2014/main" id="{F547B259-99B8-440E-2840-824F4782B1B7}"/>
                </a:ext>
              </a:extLst>
            </p:cNvPr>
            <p:cNvSpPr txBox="1">
              <a:spLocks noChangeArrowheads="1"/>
            </p:cNvSpPr>
            <p:nvPr/>
          </p:nvSpPr>
          <p:spPr bwMode="auto">
            <a:xfrm>
              <a:off x="2193925" y="4837113"/>
              <a:ext cx="1974850" cy="3667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Chromosome 24</a:t>
              </a:r>
            </a:p>
          </p:txBody>
        </p:sp>
      </p:grpSp>
    </p:spTree>
    <p:extLst>
      <p:ext uri="{BB962C8B-B14F-4D97-AF65-F5344CB8AC3E}">
        <p14:creationId xmlns:p14="http://schemas.microsoft.com/office/powerpoint/2010/main" val="273785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3F79-FA2C-CD4E-83DA-1E60F9605CC2}"/>
              </a:ext>
            </a:extLst>
          </p:cNvPr>
          <p:cNvSpPr>
            <a:spLocks noGrp="1"/>
          </p:cNvSpPr>
          <p:nvPr>
            <p:ph type="title"/>
          </p:nvPr>
        </p:nvSpPr>
        <p:spPr/>
        <p:txBody>
          <a:bodyPr>
            <a:normAutofit/>
          </a:bodyPr>
          <a:lstStyle/>
          <a:p>
            <a:r>
              <a:rPr lang="en-US" dirty="0"/>
              <a:t>Runs of homozygosity (ROH)</a:t>
            </a:r>
          </a:p>
        </p:txBody>
      </p:sp>
      <p:sp>
        <p:nvSpPr>
          <p:cNvPr id="3" name="Content Placeholder 2">
            <a:extLst>
              <a:ext uri="{FF2B5EF4-FFF2-40B4-BE49-F238E27FC236}">
                <a16:creationId xmlns:a16="http://schemas.microsoft.com/office/drawing/2014/main" id="{D3E5FC1E-BF02-014C-9772-A617079DD0FB}"/>
              </a:ext>
            </a:extLst>
          </p:cNvPr>
          <p:cNvSpPr>
            <a:spLocks noGrp="1"/>
          </p:cNvSpPr>
          <p:nvPr>
            <p:ph idx="1"/>
          </p:nvPr>
        </p:nvSpPr>
        <p:spPr>
          <a:xfrm>
            <a:off x="596900" y="1854810"/>
            <a:ext cx="5618705" cy="4158252"/>
          </a:xfrm>
        </p:spPr>
        <p:txBody>
          <a:bodyPr>
            <a:normAutofit fontScale="92500" lnSpcReduction="20000"/>
          </a:bodyPr>
          <a:lstStyle/>
          <a:p>
            <a:pPr>
              <a:buClr>
                <a:schemeClr val="tx1"/>
              </a:buClr>
            </a:pPr>
            <a:r>
              <a:rPr lang="en-US" dirty="0">
                <a:solidFill>
                  <a:srgbClr val="FF0000"/>
                </a:solidFill>
              </a:rPr>
              <a:t>Recent</a:t>
            </a:r>
            <a:r>
              <a:rPr lang="en-US" dirty="0"/>
              <a:t> inbreeding produces long stretches of shared DNA</a:t>
            </a:r>
          </a:p>
          <a:p>
            <a:pPr>
              <a:buClr>
                <a:schemeClr val="tx1"/>
              </a:buClr>
            </a:pPr>
            <a:r>
              <a:rPr lang="en-US" dirty="0">
                <a:solidFill>
                  <a:srgbClr val="FF0000"/>
                </a:solidFill>
              </a:rPr>
              <a:t>Old</a:t>
            </a:r>
            <a:r>
              <a:rPr lang="en-US" dirty="0"/>
              <a:t> inbreeding is represented by shorter pieces of shared DNA</a:t>
            </a:r>
          </a:p>
          <a:p>
            <a:pPr>
              <a:buClr>
                <a:schemeClr val="tx1"/>
              </a:buClr>
            </a:pPr>
            <a:r>
              <a:rPr lang="en-US" dirty="0"/>
              <a:t>ROH provide information about </a:t>
            </a:r>
            <a:r>
              <a:rPr lang="en-US" dirty="0">
                <a:solidFill>
                  <a:srgbClr val="FF0000"/>
                </a:solidFill>
              </a:rPr>
              <a:t>specific places </a:t>
            </a:r>
            <a:r>
              <a:rPr lang="en-US" dirty="0"/>
              <a:t>in the genome</a:t>
            </a:r>
          </a:p>
          <a:p>
            <a:pPr>
              <a:buClr>
                <a:schemeClr val="tx1"/>
              </a:buClr>
            </a:pPr>
            <a:r>
              <a:rPr lang="en-US" dirty="0"/>
              <a:t>Old stretches of inbreeding may be </a:t>
            </a:r>
            <a:r>
              <a:rPr lang="en-US" dirty="0">
                <a:solidFill>
                  <a:srgbClr val="FF0000"/>
                </a:solidFill>
              </a:rPr>
              <a:t>purged</a:t>
            </a:r>
            <a:r>
              <a:rPr lang="en-US" dirty="0"/>
              <a:t> of harmful loci</a:t>
            </a:r>
          </a:p>
        </p:txBody>
      </p:sp>
      <p:pic>
        <p:nvPicPr>
          <p:cNvPr id="6" name="Content Placeholder 5">
            <a:extLst>
              <a:ext uri="{FF2B5EF4-FFF2-40B4-BE49-F238E27FC236}">
                <a16:creationId xmlns:a16="http://schemas.microsoft.com/office/drawing/2014/main" id="{A8113126-910E-B149-8652-840BD430BEB4}"/>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0529" t="39650" r="28133" b="12367"/>
          <a:stretch/>
        </p:blipFill>
        <p:spPr>
          <a:xfrm>
            <a:off x="6083300" y="1651000"/>
            <a:ext cx="6108700" cy="3987800"/>
          </a:xfrm>
        </p:spPr>
      </p:pic>
      <p:sp>
        <p:nvSpPr>
          <p:cNvPr id="7" name="TextBox 6">
            <a:extLst>
              <a:ext uri="{FF2B5EF4-FFF2-40B4-BE49-F238E27FC236}">
                <a16:creationId xmlns:a16="http://schemas.microsoft.com/office/drawing/2014/main" id="{AD788190-E00E-BB43-A905-64DF73CD57F5}"/>
              </a:ext>
            </a:extLst>
          </p:cNvPr>
          <p:cNvSpPr txBox="1"/>
          <p:nvPr/>
        </p:nvSpPr>
        <p:spPr>
          <a:xfrm>
            <a:off x="10086922" y="5331023"/>
            <a:ext cx="1482778" cy="307777"/>
          </a:xfrm>
          <a:prstGeom prst="rect">
            <a:avLst/>
          </a:prstGeom>
          <a:noFill/>
        </p:spPr>
        <p:txBody>
          <a:bodyPr wrap="none" rtlCol="0">
            <a:spAutoFit/>
          </a:bodyPr>
          <a:lstStyle/>
          <a:p>
            <a:r>
              <a:rPr lang="en-US" sz="1400" dirty="0"/>
              <a:t>Maltecca (2019)</a:t>
            </a:r>
          </a:p>
        </p:txBody>
      </p:sp>
    </p:spTree>
    <p:extLst>
      <p:ext uri="{BB962C8B-B14F-4D97-AF65-F5344CB8AC3E}">
        <p14:creationId xmlns:p14="http://schemas.microsoft.com/office/powerpoint/2010/main" val="1007128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6778-5D8B-5143-838D-D822BCA91C83}"/>
              </a:ext>
            </a:extLst>
          </p:cNvPr>
          <p:cNvSpPr>
            <a:spLocks noGrp="1"/>
          </p:cNvSpPr>
          <p:nvPr>
            <p:ph type="title"/>
          </p:nvPr>
        </p:nvSpPr>
        <p:spPr/>
        <p:txBody>
          <a:bodyPr>
            <a:normAutofit/>
          </a:bodyPr>
          <a:lstStyle/>
          <a:p>
            <a:r>
              <a:rPr lang="en-US" dirty="0"/>
              <a:t>Inbreeding often has undesirable effects</a:t>
            </a:r>
          </a:p>
        </p:txBody>
      </p:sp>
      <p:sp>
        <p:nvSpPr>
          <p:cNvPr id="3" name="Content Placeholder 2">
            <a:extLst>
              <a:ext uri="{FF2B5EF4-FFF2-40B4-BE49-F238E27FC236}">
                <a16:creationId xmlns:a16="http://schemas.microsoft.com/office/drawing/2014/main" id="{37CDFA40-A036-E74B-BE71-095FD56A8DB6}"/>
              </a:ext>
            </a:extLst>
          </p:cNvPr>
          <p:cNvSpPr>
            <a:spLocks noGrp="1"/>
          </p:cNvSpPr>
          <p:nvPr>
            <p:ph idx="1"/>
          </p:nvPr>
        </p:nvSpPr>
        <p:spPr/>
        <p:txBody>
          <a:bodyPr>
            <a:normAutofit lnSpcReduction="10000"/>
          </a:bodyPr>
          <a:lstStyle/>
          <a:p>
            <a:pPr indent="-228600"/>
            <a:r>
              <a:rPr lang="en-US" dirty="0"/>
              <a:t>Harmful loci increase in frequency and are</a:t>
            </a:r>
            <a:br>
              <a:rPr lang="en-US" dirty="0"/>
            </a:br>
            <a:r>
              <a:rPr lang="en-US" dirty="0"/>
              <a:t>more likely to be paired-up</a:t>
            </a:r>
          </a:p>
          <a:p>
            <a:pPr lvl="1"/>
            <a:r>
              <a:rPr lang="en-US" dirty="0"/>
              <a:t>e.g., Haplotypes such as HH1</a:t>
            </a:r>
          </a:p>
          <a:p>
            <a:pPr lvl="1"/>
            <a:r>
              <a:rPr lang="en-US" dirty="0"/>
              <a:t>Probably accounts for most inbreeding depression</a:t>
            </a:r>
          </a:p>
          <a:p>
            <a:pPr indent="-228600"/>
            <a:r>
              <a:rPr lang="en-US" dirty="0"/>
              <a:t>Slow inbreeding is more effective at selecting against harmful loci</a:t>
            </a:r>
          </a:p>
          <a:p>
            <a:pPr indent="-228600"/>
            <a:r>
              <a:rPr lang="en-US" dirty="0"/>
              <a:t>Undesirable loci travel along with desirable loci if they’re close together (“hitchhiking”)</a:t>
            </a:r>
          </a:p>
        </p:txBody>
      </p:sp>
      <p:pic>
        <p:nvPicPr>
          <p:cNvPr id="8" name="Picture 7">
            <a:extLst>
              <a:ext uri="{FF2B5EF4-FFF2-40B4-BE49-F238E27FC236}">
                <a16:creationId xmlns:a16="http://schemas.microsoft.com/office/drawing/2014/main" id="{AEA27B7D-49ED-DD4B-9E9C-D8763AC4C1AC}"/>
              </a:ext>
            </a:extLst>
          </p:cNvPr>
          <p:cNvPicPr>
            <a:picLocks noChangeAspect="1"/>
          </p:cNvPicPr>
          <p:nvPr/>
        </p:nvPicPr>
        <p:blipFill>
          <a:blip r:embed="rId3"/>
          <a:stretch>
            <a:fillRect/>
          </a:stretch>
        </p:blipFill>
        <p:spPr>
          <a:xfrm>
            <a:off x="10367302" y="1425388"/>
            <a:ext cx="1365249" cy="2197197"/>
          </a:xfrm>
          <a:prstGeom prst="rect">
            <a:avLst/>
          </a:prstGeom>
        </p:spPr>
      </p:pic>
    </p:spTree>
    <p:extLst>
      <p:ext uri="{BB962C8B-B14F-4D97-AF65-F5344CB8AC3E}">
        <p14:creationId xmlns:p14="http://schemas.microsoft.com/office/powerpoint/2010/main" val="3514716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346A-FF13-6587-D373-9B4158CF2A8F}"/>
              </a:ext>
            </a:extLst>
          </p:cNvPr>
          <p:cNvSpPr>
            <a:spLocks noGrp="1"/>
          </p:cNvSpPr>
          <p:nvPr>
            <p:ph type="title"/>
          </p:nvPr>
        </p:nvSpPr>
        <p:spPr/>
        <p:txBody>
          <a:bodyPr>
            <a:normAutofit/>
          </a:bodyPr>
          <a:lstStyle/>
          <a:p>
            <a:r>
              <a:rPr lang="en-US" dirty="0"/>
              <a:t>Why might selection favor inbreeding?</a:t>
            </a:r>
          </a:p>
        </p:txBody>
      </p:sp>
      <p:sp>
        <p:nvSpPr>
          <p:cNvPr id="3" name="Text Placeholder 2">
            <a:extLst>
              <a:ext uri="{FF2B5EF4-FFF2-40B4-BE49-F238E27FC236}">
                <a16:creationId xmlns:a16="http://schemas.microsoft.com/office/drawing/2014/main" id="{9423BAFB-783C-245E-9C98-30865800FA5C}"/>
              </a:ext>
            </a:extLst>
          </p:cNvPr>
          <p:cNvSpPr>
            <a:spLocks noGrp="1"/>
          </p:cNvSpPr>
          <p:nvPr>
            <p:ph idx="1"/>
          </p:nvPr>
        </p:nvSpPr>
        <p:spPr/>
        <p:txBody>
          <a:bodyPr>
            <a:normAutofit fontScale="92500" lnSpcReduction="10000"/>
          </a:bodyPr>
          <a:lstStyle/>
          <a:p>
            <a:pPr indent="-228600"/>
            <a:r>
              <a:rPr lang="en-US" dirty="0"/>
              <a:t>Multiple generations of intense directional selection (Robertson, 1961)</a:t>
            </a:r>
          </a:p>
          <a:p>
            <a:pPr indent="-228600"/>
            <a:r>
              <a:rPr lang="en-US" dirty="0"/>
              <a:t>High variance of reproductive success across individuals due to the use of advanced reproductive technologies (Nicholas and Smith, 1983)</a:t>
            </a:r>
          </a:p>
          <a:p>
            <a:pPr indent="-228600"/>
            <a:r>
              <a:rPr lang="en-US" dirty="0"/>
              <a:t>Use of BLUP-based genetic evaluations in combination with truncation selection (Verrier et al., 1993)</a:t>
            </a:r>
          </a:p>
          <a:p>
            <a:pPr indent="-228600"/>
            <a:r>
              <a:rPr lang="en-US" dirty="0"/>
              <a:t>These result in widespread use of related individuals as parents of the next generation (e.g., Howard et al., 2017)</a:t>
            </a:r>
          </a:p>
        </p:txBody>
      </p:sp>
    </p:spTree>
    <p:extLst>
      <p:ext uri="{BB962C8B-B14F-4D97-AF65-F5344CB8AC3E}">
        <p14:creationId xmlns:p14="http://schemas.microsoft.com/office/powerpoint/2010/main" val="1212930012"/>
      </p:ext>
    </p:extLst>
  </p:cSld>
  <p:clrMapOvr>
    <a:masterClrMapping/>
  </p:clrMapOvr>
</p:sld>
</file>

<file path=ppt/theme/theme1.xml><?xml version="1.0" encoding="utf-8"?>
<a:theme xmlns:a="http://schemas.openxmlformats.org/drawingml/2006/main" name="Office Theme">
  <a:themeElements>
    <a:clrScheme name="CDCB 2025">
      <a:dk1>
        <a:srgbClr val="AB1E2C"/>
      </a:dk1>
      <a:lt1>
        <a:sysClr val="window" lastClr="FFFFFF"/>
      </a:lt1>
      <a:dk2>
        <a:srgbClr val="25205E"/>
      </a:dk2>
      <a:lt2>
        <a:srgbClr val="F1F2F2"/>
      </a:lt2>
      <a:accent1>
        <a:srgbClr val="2F9AD5"/>
      </a:accent1>
      <a:accent2>
        <a:srgbClr val="862633"/>
      </a:accent2>
      <a:accent3>
        <a:srgbClr val="D1EEFC"/>
      </a:accent3>
      <a:accent4>
        <a:srgbClr val="E3E1D5"/>
      </a:accent4>
      <a:accent5>
        <a:srgbClr val="071D49"/>
      </a:accent5>
      <a:accent6>
        <a:srgbClr val="ADAEA8"/>
      </a:accent6>
      <a:hlink>
        <a:srgbClr val="2F9AD5"/>
      </a:hlink>
      <a:folHlink>
        <a:srgbClr val="ADAEA8"/>
      </a:folHlink>
    </a:clrScheme>
    <a:fontScheme name="CDCB Brand Fonts">
      <a:majorFont>
        <a:latin typeface="Arial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DCB PowerPoint Template 2024 KT" id="{9BB83BEC-7643-4DBF-AF7C-E2F2AB8B3177}" vid="{12CB3906-5286-4C3E-A0BB-D16330AFA3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20279</TotalTime>
  <Words>2549</Words>
  <Application>Microsoft Macintosh PowerPoint</Application>
  <PresentationFormat>Widescreen</PresentationFormat>
  <Paragraphs>481</Paragraphs>
  <Slides>48</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Aptos</vt:lpstr>
      <vt:lpstr>Arial</vt:lpstr>
      <vt:lpstr>Arial Bold</vt:lpstr>
      <vt:lpstr>Calibri</vt:lpstr>
      <vt:lpstr>Courier</vt:lpstr>
      <vt:lpstr>Garamond</vt:lpstr>
      <vt:lpstr>Leelawadee</vt:lpstr>
      <vt:lpstr>Quattrocento Sans</vt:lpstr>
      <vt:lpstr>Office Theme</vt:lpstr>
      <vt:lpstr>Impact of Inbreeding in Holstein Dairy Cattle</vt:lpstr>
      <vt:lpstr>Topics for discussion</vt:lpstr>
      <vt:lpstr>Inbreeding is different things to different people</vt:lpstr>
      <vt:lpstr>Inbreeding results from the mating of related animals</vt:lpstr>
      <vt:lpstr>Pedigree inbreeding</vt:lpstr>
      <vt:lpstr>Genomic inbreeding</vt:lpstr>
      <vt:lpstr>Runs of homozygosity (ROH)</vt:lpstr>
      <vt:lpstr>Inbreeding often has undesirable effects</vt:lpstr>
      <vt:lpstr>Why might selection favor inbreeding?</vt:lpstr>
      <vt:lpstr>Sometimes, inbreeding is deliberate</vt:lpstr>
      <vt:lpstr>New inbreeding matters more than old inbreeding</vt:lpstr>
      <vt:lpstr>US Holstein cattle (proven genotyped bulls)</vt:lpstr>
      <vt:lpstr>PINE-TREE ACURA-ET (029HO18960)</vt:lpstr>
      <vt:lpstr>US Angus cattle</vt:lpstr>
      <vt:lpstr>Commercial rainbow trout lines</vt:lpstr>
      <vt:lpstr>Working dogs</vt:lpstr>
      <vt:lpstr>Inbreeding affects different traits in different ways</vt:lpstr>
      <vt:lpstr>We don’t know how much is too much</vt:lpstr>
      <vt:lpstr>Inbreeding can harm performance</vt:lpstr>
      <vt:lpstr>Should dairy farmers worry about inbreeding?</vt:lpstr>
      <vt:lpstr>ROH used to find undesirable, but not lethal, regions</vt:lpstr>
      <vt:lpstr>Nobody agrees on what to do about it</vt:lpstr>
      <vt:lpstr>We can adjust PTAs to account for inbreeding</vt:lpstr>
      <vt:lpstr>We can trim pedigrees?</vt:lpstr>
      <vt:lpstr>What if we don’t publish PTAs?</vt:lpstr>
      <vt:lpstr>We could use terminal dairy embryos?</vt:lpstr>
      <vt:lpstr>We can change the index</vt:lpstr>
      <vt:lpstr>Could gene editing be the solution?</vt:lpstr>
      <vt:lpstr>We can outcross between studs</vt:lpstr>
      <vt:lpstr>Will in vitro breeding ever work?</vt:lpstr>
      <vt:lpstr>Will we retain license to operate?</vt:lpstr>
      <vt:lpstr>Am I serious about this?</vt:lpstr>
      <vt:lpstr>Do other solutions to the problem exist?</vt:lpstr>
      <vt:lpstr>Some thoughts on genetic defects</vt:lpstr>
      <vt:lpstr>Mendelian recessives are exposed by inbreeding</vt:lpstr>
      <vt:lpstr>Breaking news about Mendel’s peas!</vt:lpstr>
      <vt:lpstr>Known genetic defects in US Holsteins</vt:lpstr>
      <vt:lpstr>How many defects do individuals carry?</vt:lpstr>
      <vt:lpstr>Validation of candidate variants</vt:lpstr>
      <vt:lpstr>HH2 candidate confirmed with functional validation</vt:lpstr>
      <vt:lpstr>Changes in haplotype frequency</vt:lpstr>
      <vt:lpstr>Estimated cost of genetic load</vt:lpstr>
      <vt:lpstr>Is the number of defects increasing?</vt:lpstr>
      <vt:lpstr>Our ability to detect them has changed</vt:lpstr>
      <vt:lpstr>Population management isn’t easy</vt:lpstr>
      <vt:lpstr>Conclusion</vt:lpstr>
      <vt:lpstr>Are we concerned about the wrong thing?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Schmitt</dc:creator>
  <cp:lastModifiedBy>John Cole</cp:lastModifiedBy>
  <cp:revision>107</cp:revision>
  <dcterms:created xsi:type="dcterms:W3CDTF">2024-12-04T22:35:59Z</dcterms:created>
  <dcterms:modified xsi:type="dcterms:W3CDTF">2025-06-17T15:20:35Z</dcterms:modified>
</cp:coreProperties>
</file>